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60" r:id="rId4"/>
    <p:sldId id="265" r:id="rId5"/>
    <p:sldId id="261" r:id="rId6"/>
    <p:sldId id="263" r:id="rId7"/>
    <p:sldId id="264" r:id="rId8"/>
    <p:sldId id="257" r:id="rId9"/>
    <p:sldId id="258" r:id="rId10"/>
    <p:sldId id="267" r:id="rId11"/>
    <p:sldId id="309" r:id="rId12"/>
    <p:sldId id="303" r:id="rId13"/>
    <p:sldId id="304" r:id="rId14"/>
    <p:sldId id="273" r:id="rId15"/>
    <p:sldId id="270" r:id="rId16"/>
    <p:sldId id="272" r:id="rId17"/>
    <p:sldId id="271" r:id="rId18"/>
    <p:sldId id="274" r:id="rId19"/>
    <p:sldId id="276" r:id="rId20"/>
    <p:sldId id="275" r:id="rId21"/>
    <p:sldId id="280" r:id="rId22"/>
    <p:sldId id="282" r:id="rId23"/>
    <p:sldId id="311" r:id="rId24"/>
    <p:sldId id="312" r:id="rId25"/>
    <p:sldId id="277" r:id="rId26"/>
    <p:sldId id="278" r:id="rId27"/>
    <p:sldId id="283" r:id="rId28"/>
    <p:sldId id="284" r:id="rId29"/>
    <p:sldId id="310" r:id="rId30"/>
    <p:sldId id="285" r:id="rId31"/>
    <p:sldId id="286" r:id="rId32"/>
    <p:sldId id="307" r:id="rId33"/>
    <p:sldId id="291" r:id="rId34"/>
    <p:sldId id="287" r:id="rId35"/>
    <p:sldId id="288" r:id="rId36"/>
    <p:sldId id="292" r:id="rId37"/>
    <p:sldId id="293"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06799F8-075E-4A3A-A7F6-7FBC6576F1A4}" styleName="Estilo temático 2 - Énfasis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91" d="100"/>
          <a:sy n="91" d="100"/>
        </p:scale>
        <p:origin x="53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3/17/2020</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‹Nº›</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3/17/2020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3/17/2020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Editar el estilo de texto del patrón</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3/17/2020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3/17/2020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s-ES" smtClean="0"/>
              <a:t>Editar el estilo de texto del patrón</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3/17/2020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s-ES" smtClean="0"/>
              <a:t>Editar el estilo de texto del patrón</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3/17/2020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8" name="Title 1"/>
          <p:cNvSpPr>
            <a:spLocks noGrp="1"/>
          </p:cNvSpPr>
          <p:nvPr>
            <p:ph type="title"/>
          </p:nvPr>
        </p:nvSpPr>
        <p:spPr>
          <a:xfrm>
            <a:off x="685801" y="609600"/>
            <a:ext cx="10131425" cy="1456267"/>
          </a:xfrm>
        </p:spPr>
        <p:txBody>
          <a:bodyPr/>
          <a:lstStyle/>
          <a:p>
            <a:r>
              <a:rPr lang="es-ES" smtClean="0"/>
              <a:t>Haga clic para modificar el estilo de título del patrón</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3/17/2020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3/17/2020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3/17/2020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3/17/2020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3/17/2020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s-ES" smtClean="0"/>
              <a:t>Haga clic para modificar el estilo de título del patrón</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3/17/2020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3/17/2020</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Autofit/>
          </a:bodyPr>
          <a:lstStyle/>
          <a:p>
            <a:r>
              <a:rPr lang="es-CO" sz="8800" b="1" dirty="0" smtClean="0"/>
              <a:t>Probabilidad</a:t>
            </a:r>
            <a:endParaRPr lang="es-CO" sz="8800" b="1" dirty="0"/>
          </a:p>
        </p:txBody>
      </p:sp>
      <p:sp>
        <p:nvSpPr>
          <p:cNvPr id="3" name="Subtítulo 2"/>
          <p:cNvSpPr>
            <a:spLocks noGrp="1"/>
          </p:cNvSpPr>
          <p:nvPr>
            <p:ph type="subTitle" idx="1"/>
          </p:nvPr>
        </p:nvSpPr>
        <p:spPr/>
        <p:txBody>
          <a:bodyPr>
            <a:normAutofit/>
          </a:bodyPr>
          <a:lstStyle/>
          <a:p>
            <a:r>
              <a:rPr lang="es-CO" sz="2800" dirty="0" smtClean="0"/>
              <a:t>Instituto tecnológico metropolitano</a:t>
            </a:r>
            <a:endParaRPr lang="es-CO" sz="2800" dirty="0"/>
          </a:p>
        </p:txBody>
      </p:sp>
    </p:spTree>
    <p:extLst>
      <p:ext uri="{BB962C8B-B14F-4D97-AF65-F5344CB8AC3E}">
        <p14:creationId xmlns:p14="http://schemas.microsoft.com/office/powerpoint/2010/main" val="22143148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01415" y="0"/>
            <a:ext cx="10131425" cy="1456267"/>
          </a:xfrm>
        </p:spPr>
        <p:txBody>
          <a:bodyPr>
            <a:normAutofit/>
          </a:bodyPr>
          <a:lstStyle/>
          <a:p>
            <a:pPr algn="ctr"/>
            <a:r>
              <a:rPr lang="es-CO" sz="4400" b="1" dirty="0" smtClean="0"/>
              <a:t>Probabilidad</a:t>
            </a:r>
            <a:endParaRPr lang="es-CO" sz="4400" b="1" dirty="0"/>
          </a:p>
        </p:txBody>
      </p:sp>
      <p:sp>
        <p:nvSpPr>
          <p:cNvPr id="5" name="Marcador de contenido 4"/>
          <p:cNvSpPr>
            <a:spLocks noGrp="1"/>
          </p:cNvSpPr>
          <p:nvPr>
            <p:ph idx="1"/>
          </p:nvPr>
        </p:nvSpPr>
        <p:spPr>
          <a:xfrm>
            <a:off x="801415" y="1184604"/>
            <a:ext cx="6408681" cy="1105629"/>
          </a:xfrm>
        </p:spPr>
        <p:txBody>
          <a:bodyPr>
            <a:normAutofit/>
          </a:bodyPr>
          <a:lstStyle/>
          <a:p>
            <a:pPr marL="0" indent="0">
              <a:buNone/>
            </a:pPr>
            <a:r>
              <a:rPr lang="es-CO" sz="2200" dirty="0" smtClean="0"/>
              <a:t>La </a:t>
            </a:r>
            <a:r>
              <a:rPr lang="es-CO" sz="2200" dirty="0"/>
              <a:t>probabilidad es una medida de la posible ocurrencia de un evento A. </a:t>
            </a:r>
            <a:endParaRPr lang="es-CO" dirty="0"/>
          </a:p>
        </p:txBody>
      </p:sp>
      <p:pic>
        <p:nvPicPr>
          <p:cNvPr id="6" name="Imagen 5"/>
          <p:cNvPicPr>
            <a:picLocks noChangeAspect="1"/>
          </p:cNvPicPr>
          <p:nvPr/>
        </p:nvPicPr>
        <p:blipFill>
          <a:blip r:embed="rId2"/>
          <a:stretch>
            <a:fillRect/>
          </a:stretch>
        </p:blipFill>
        <p:spPr>
          <a:xfrm>
            <a:off x="7755004" y="1184604"/>
            <a:ext cx="4219017" cy="3496733"/>
          </a:xfrm>
          <a:prstGeom prst="rect">
            <a:avLst/>
          </a:prstGeom>
        </p:spPr>
      </p:pic>
      <p:pic>
        <p:nvPicPr>
          <p:cNvPr id="3" name="Imagen 2"/>
          <p:cNvPicPr>
            <a:picLocks noChangeAspect="1"/>
          </p:cNvPicPr>
          <p:nvPr/>
        </p:nvPicPr>
        <p:blipFill>
          <a:blip r:embed="rId3"/>
          <a:stretch>
            <a:fillRect/>
          </a:stretch>
        </p:blipFill>
        <p:spPr>
          <a:xfrm>
            <a:off x="869345" y="3100552"/>
            <a:ext cx="6272819" cy="2816771"/>
          </a:xfrm>
          <a:prstGeom prst="rect">
            <a:avLst/>
          </a:prstGeom>
        </p:spPr>
      </p:pic>
    </p:spTree>
    <p:extLst>
      <p:ext uri="{BB962C8B-B14F-4D97-AF65-F5344CB8AC3E}">
        <p14:creationId xmlns:p14="http://schemas.microsoft.com/office/powerpoint/2010/main" val="28079695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5801" y="609600"/>
            <a:ext cx="10131425" cy="767255"/>
          </a:xfrm>
        </p:spPr>
        <p:txBody>
          <a:bodyPr>
            <a:normAutofit fontScale="90000"/>
          </a:bodyPr>
          <a:lstStyle/>
          <a:p>
            <a:pPr algn="ctr"/>
            <a:r>
              <a:rPr lang="es-CO" sz="4800" b="1" dirty="0" smtClean="0"/>
              <a:t>PROPIEDADES</a:t>
            </a:r>
            <a:endParaRPr lang="es-CO" sz="4800" b="1" dirty="0"/>
          </a:p>
        </p:txBody>
      </p:sp>
      <p:pic>
        <p:nvPicPr>
          <p:cNvPr id="4" name="Marcador de contenido 3"/>
          <p:cNvPicPr>
            <a:picLocks noGrp="1" noChangeAspect="1"/>
          </p:cNvPicPr>
          <p:nvPr>
            <p:ph idx="1"/>
          </p:nvPr>
        </p:nvPicPr>
        <p:blipFill>
          <a:blip r:embed="rId2"/>
          <a:stretch>
            <a:fillRect/>
          </a:stretch>
        </p:blipFill>
        <p:spPr>
          <a:xfrm>
            <a:off x="7070598" y="2236131"/>
            <a:ext cx="4866216" cy="3649662"/>
          </a:xfrm>
          <a:prstGeom prst="rect">
            <a:avLst/>
          </a:prstGeom>
        </p:spPr>
      </p:pic>
      <mc:AlternateContent xmlns:mc="http://schemas.openxmlformats.org/markup-compatibility/2006">
        <mc:Choice xmlns:a14="http://schemas.microsoft.com/office/drawing/2010/main" Requires="a14">
          <p:sp>
            <p:nvSpPr>
              <p:cNvPr id="5" name="Marcador de contenido 2"/>
              <p:cNvSpPr txBox="1">
                <a:spLocks/>
              </p:cNvSpPr>
              <p:nvPr/>
            </p:nvSpPr>
            <p:spPr>
              <a:xfrm>
                <a:off x="241739" y="1566040"/>
                <a:ext cx="6348248" cy="5291959"/>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s-CO" sz="2400" dirty="0" smtClean="0"/>
                  <a:t>La </a:t>
                </a:r>
                <a:r>
                  <a:rPr lang="es-CO" sz="2400" dirty="0"/>
                  <a:t>probabilidad de cada punto </a:t>
                </a:r>
                <a:r>
                  <a:rPr lang="es-CO" sz="2400" dirty="0" err="1"/>
                  <a:t>muestral</a:t>
                </a:r>
                <a:r>
                  <a:rPr lang="es-CO" sz="2400" dirty="0"/>
                  <a:t> debe estar entre 0 y 1 </a:t>
                </a:r>
              </a:p>
              <a:p>
                <a:pPr marL="0" indent="0">
                  <a:buFont typeface="Arial"/>
                  <a:buNone/>
                </a:pPr>
                <a14:m>
                  <m:oMathPara xmlns:m="http://schemas.openxmlformats.org/officeDocument/2006/math">
                    <m:oMathParaPr>
                      <m:jc m:val="centerGroup"/>
                    </m:oMathParaPr>
                    <m:oMath xmlns:m="http://schemas.openxmlformats.org/officeDocument/2006/math">
                      <m:r>
                        <a:rPr lang="es-CO" sz="2400" i="1">
                          <a:latin typeface="Cambria Math" panose="02040503050406030204" pitchFamily="18" charset="0"/>
                        </a:rPr>
                        <m:t>0</m:t>
                      </m:r>
                      <m:r>
                        <a:rPr lang="es-CO" sz="2400" i="1">
                          <a:latin typeface="Cambria Math" panose="02040503050406030204" pitchFamily="18" charset="0"/>
                          <a:ea typeface="Cambria Math" panose="02040503050406030204" pitchFamily="18" charset="0"/>
                        </a:rPr>
                        <m:t>≤</m:t>
                      </m:r>
                      <m:r>
                        <a:rPr lang="es-CO" sz="2400" i="1">
                          <a:latin typeface="Cambria Math" panose="02040503050406030204" pitchFamily="18" charset="0"/>
                          <a:ea typeface="Cambria Math" panose="02040503050406030204" pitchFamily="18" charset="0"/>
                        </a:rPr>
                        <m:t>𝑃</m:t>
                      </m:r>
                      <m:r>
                        <a:rPr lang="es-CO" sz="2400" i="1" smtClean="0">
                          <a:latin typeface="Cambria Math" panose="02040503050406030204" pitchFamily="18" charset="0"/>
                          <a:ea typeface="Cambria Math" panose="02040503050406030204" pitchFamily="18" charset="0"/>
                        </a:rPr>
                        <m:t>(</m:t>
                      </m:r>
                      <m:r>
                        <a:rPr lang="es-CO" sz="2400" i="1" smtClean="0">
                          <a:latin typeface="Cambria Math" panose="02040503050406030204" pitchFamily="18" charset="0"/>
                          <a:ea typeface="Cambria Math" panose="02040503050406030204" pitchFamily="18" charset="0"/>
                        </a:rPr>
                        <m:t>𝐴</m:t>
                      </m:r>
                      <m:r>
                        <a:rPr lang="es-CO" sz="2400" i="1" smtClean="0">
                          <a:latin typeface="Cambria Math" panose="02040503050406030204" pitchFamily="18" charset="0"/>
                          <a:ea typeface="Cambria Math" panose="02040503050406030204" pitchFamily="18" charset="0"/>
                        </a:rPr>
                        <m:t>)≤1</m:t>
                      </m:r>
                    </m:oMath>
                  </m:oMathPara>
                </a14:m>
                <a:endParaRPr lang="es-CO" sz="2400" dirty="0"/>
              </a:p>
              <a:p>
                <a:r>
                  <a:rPr lang="es-CO" sz="2400" dirty="0"/>
                  <a:t>La suma de todos los puntos </a:t>
                </a:r>
                <a:r>
                  <a:rPr lang="es-CO" sz="2400" dirty="0" err="1"/>
                  <a:t>muestrales</a:t>
                </a:r>
                <a:r>
                  <a:rPr lang="es-CO" sz="2400" dirty="0"/>
                  <a:t> debe ser igual a </a:t>
                </a:r>
                <a:r>
                  <a:rPr lang="es-CO" sz="2400" dirty="0" smtClean="0"/>
                  <a:t>1</a:t>
                </a:r>
                <a:endParaRPr lang="es-CO" sz="2400" i="1" dirty="0" smtClean="0">
                  <a:latin typeface="Cambria Math" panose="02040503050406030204" pitchFamily="18" charset="0"/>
                </a:endParaRPr>
              </a:p>
              <a:p>
                <a:pPr marL="0" indent="0">
                  <a:buFont typeface="Arial"/>
                  <a:buNone/>
                </a:pPr>
                <a14:m>
                  <m:oMathPara xmlns:m="http://schemas.openxmlformats.org/officeDocument/2006/math">
                    <m:oMathParaPr>
                      <m:jc m:val="centerGroup"/>
                    </m:oMathParaPr>
                    <m:oMath xmlns:m="http://schemas.openxmlformats.org/officeDocument/2006/math">
                      <m:r>
                        <a:rPr lang="es-CO" sz="2400" i="1">
                          <a:latin typeface="Cambria Math" panose="02040503050406030204" pitchFamily="18" charset="0"/>
                        </a:rPr>
                        <m:t>𝑃</m:t>
                      </m:r>
                      <m:d>
                        <m:dPr>
                          <m:ctrlPr>
                            <a:rPr lang="es-CO" sz="2400" i="1">
                              <a:latin typeface="Cambria Math" panose="02040503050406030204" pitchFamily="18" charset="0"/>
                            </a:rPr>
                          </m:ctrlPr>
                        </m:dPr>
                        <m:e>
                          <m:r>
                            <a:rPr lang="es-CO" sz="2400" i="1">
                              <a:latin typeface="Cambria Math" panose="02040503050406030204" pitchFamily="18" charset="0"/>
                            </a:rPr>
                            <m:t>𝑆</m:t>
                          </m:r>
                        </m:e>
                      </m:d>
                      <m:r>
                        <a:rPr lang="es-CO" sz="2400" i="1">
                          <a:latin typeface="Cambria Math" panose="02040503050406030204" pitchFamily="18" charset="0"/>
                        </a:rPr>
                        <m:t>=1</m:t>
                      </m:r>
                    </m:oMath>
                  </m:oMathPara>
                </a14:m>
                <a:endParaRPr lang="es-CO" sz="2400" dirty="0" smtClean="0"/>
              </a:p>
              <a:p>
                <a:pPr marL="0" indent="0">
                  <a:buFont typeface="Arial"/>
                  <a:buNone/>
                </a:pPr>
                <a14:m>
                  <m:oMathPara xmlns:m="http://schemas.openxmlformats.org/officeDocument/2006/math">
                    <m:oMathParaPr>
                      <m:jc m:val="centerGroup"/>
                    </m:oMathParaPr>
                    <m:oMath xmlns:m="http://schemas.openxmlformats.org/officeDocument/2006/math">
                      <m:r>
                        <a:rPr lang="es-CO" sz="2400" i="1">
                          <a:latin typeface="Cambria Math" panose="02040503050406030204" pitchFamily="18" charset="0"/>
                        </a:rPr>
                        <m:t>𝑃</m:t>
                      </m:r>
                      <m:d>
                        <m:dPr>
                          <m:ctrlPr>
                            <a:rPr lang="es-CO" sz="2400" i="1">
                              <a:latin typeface="Cambria Math" panose="02040503050406030204" pitchFamily="18" charset="0"/>
                            </a:rPr>
                          </m:ctrlPr>
                        </m:dPr>
                        <m:e>
                          <m:sSub>
                            <m:sSubPr>
                              <m:ctrlPr>
                                <a:rPr lang="es-CO" sz="2400" i="1">
                                  <a:latin typeface="Cambria Math" panose="02040503050406030204" pitchFamily="18" charset="0"/>
                                </a:rPr>
                              </m:ctrlPr>
                            </m:sSubPr>
                            <m:e>
                              <m:r>
                                <a:rPr lang="es-CO" sz="2400" i="1">
                                  <a:latin typeface="Cambria Math" panose="02040503050406030204" pitchFamily="18" charset="0"/>
                                </a:rPr>
                                <m:t>𝐴</m:t>
                              </m:r>
                            </m:e>
                            <m:sub>
                              <m:r>
                                <a:rPr lang="es-CO" sz="2400" i="1">
                                  <a:latin typeface="Cambria Math" panose="02040503050406030204" pitchFamily="18" charset="0"/>
                                </a:rPr>
                                <m:t>1</m:t>
                              </m:r>
                            </m:sub>
                          </m:sSub>
                          <m:r>
                            <a:rPr lang="es-CO" sz="2400" i="1">
                              <a:latin typeface="Cambria Math" panose="02040503050406030204" pitchFamily="18" charset="0"/>
                            </a:rPr>
                            <m:t>𝑈</m:t>
                          </m:r>
                          <m:sSub>
                            <m:sSubPr>
                              <m:ctrlPr>
                                <a:rPr lang="es-CO" sz="2400" i="1">
                                  <a:latin typeface="Cambria Math" panose="02040503050406030204" pitchFamily="18" charset="0"/>
                                </a:rPr>
                              </m:ctrlPr>
                            </m:sSubPr>
                            <m:e>
                              <m:r>
                                <a:rPr lang="es-CO" sz="2400" i="1">
                                  <a:latin typeface="Cambria Math" panose="02040503050406030204" pitchFamily="18" charset="0"/>
                                </a:rPr>
                                <m:t>𝐴</m:t>
                              </m:r>
                            </m:e>
                            <m:sub>
                              <m:r>
                                <a:rPr lang="es-CO" sz="2400" i="1">
                                  <a:latin typeface="Cambria Math" panose="02040503050406030204" pitchFamily="18" charset="0"/>
                                </a:rPr>
                                <m:t>2</m:t>
                              </m:r>
                            </m:sub>
                          </m:sSub>
                          <m:r>
                            <a:rPr lang="es-CO" sz="2400" i="1">
                              <a:latin typeface="Cambria Math" panose="02040503050406030204" pitchFamily="18" charset="0"/>
                            </a:rPr>
                            <m:t>𝑈</m:t>
                          </m:r>
                          <m:sSub>
                            <m:sSubPr>
                              <m:ctrlPr>
                                <a:rPr lang="es-CO" sz="2400" i="1">
                                  <a:latin typeface="Cambria Math" panose="02040503050406030204" pitchFamily="18" charset="0"/>
                                </a:rPr>
                              </m:ctrlPr>
                            </m:sSubPr>
                            <m:e>
                              <m:r>
                                <a:rPr lang="es-CO" sz="2400" i="1">
                                  <a:latin typeface="Cambria Math" panose="02040503050406030204" pitchFamily="18" charset="0"/>
                                </a:rPr>
                                <m:t>𝐴</m:t>
                              </m:r>
                            </m:e>
                            <m:sub>
                              <m:r>
                                <a:rPr lang="es-CO" sz="2400" i="1">
                                  <a:latin typeface="Cambria Math" panose="02040503050406030204" pitchFamily="18" charset="0"/>
                                </a:rPr>
                                <m:t>3</m:t>
                              </m:r>
                            </m:sub>
                          </m:sSub>
                          <m:r>
                            <m:rPr>
                              <m:sty m:val="p"/>
                            </m:rPr>
                            <a:rPr lang="es-CO" sz="2400">
                              <a:latin typeface="Cambria Math" panose="02040503050406030204" pitchFamily="18" charset="0"/>
                            </a:rPr>
                            <m:t>U</m:t>
                          </m:r>
                          <m:r>
                            <a:rPr lang="es-CO" sz="2400">
                              <a:latin typeface="Cambria Math" panose="02040503050406030204" pitchFamily="18" charset="0"/>
                            </a:rPr>
                            <m:t>…</m:t>
                          </m:r>
                        </m:e>
                      </m:d>
                      <m:r>
                        <a:rPr lang="es-CO" sz="2400">
                          <a:latin typeface="Cambria Math" panose="02040503050406030204" pitchFamily="18" charset="0"/>
                        </a:rPr>
                        <m:t>=</m:t>
                      </m:r>
                      <m:nary>
                        <m:naryPr>
                          <m:chr m:val="∑"/>
                          <m:ctrlPr>
                            <a:rPr lang="es-CO" sz="2400" i="1">
                              <a:latin typeface="Cambria Math" panose="02040503050406030204" pitchFamily="18" charset="0"/>
                            </a:rPr>
                          </m:ctrlPr>
                        </m:naryPr>
                        <m:sub>
                          <m:r>
                            <m:rPr>
                              <m:brk m:alnAt="23"/>
                            </m:rPr>
                            <a:rPr lang="es-CO" sz="2400" i="1">
                              <a:latin typeface="Cambria Math" panose="02040503050406030204" pitchFamily="18" charset="0"/>
                            </a:rPr>
                            <m:t>𝐼</m:t>
                          </m:r>
                          <m:r>
                            <a:rPr lang="es-CO" sz="2400" i="1">
                              <a:latin typeface="Cambria Math" panose="02040503050406030204" pitchFamily="18" charset="0"/>
                            </a:rPr>
                            <m:t>=1</m:t>
                          </m:r>
                        </m:sub>
                        <m:sup>
                          <m:r>
                            <a:rPr lang="es-CO" sz="2400" i="1">
                              <a:latin typeface="Cambria Math" panose="02040503050406030204" pitchFamily="18" charset="0"/>
                              <a:ea typeface="Cambria Math" panose="02040503050406030204" pitchFamily="18" charset="0"/>
                            </a:rPr>
                            <m:t>∞</m:t>
                          </m:r>
                        </m:sup>
                        <m:e>
                          <m:r>
                            <a:rPr lang="es-CO" sz="2400" i="1">
                              <a:latin typeface="Cambria Math" panose="02040503050406030204" pitchFamily="18" charset="0"/>
                            </a:rPr>
                            <m:t>𝑃</m:t>
                          </m:r>
                          <m:r>
                            <a:rPr lang="es-CO" sz="2400" i="1">
                              <a:latin typeface="Cambria Math" panose="02040503050406030204" pitchFamily="18" charset="0"/>
                            </a:rPr>
                            <m:t>(</m:t>
                          </m:r>
                          <m:sSub>
                            <m:sSubPr>
                              <m:ctrlPr>
                                <a:rPr lang="es-CO" sz="2400" i="1" smtClean="0">
                                  <a:latin typeface="Cambria Math" panose="02040503050406030204" pitchFamily="18" charset="0"/>
                                </a:rPr>
                              </m:ctrlPr>
                            </m:sSubPr>
                            <m:e>
                              <m:r>
                                <a:rPr lang="es-CO" sz="2400" i="1" smtClean="0">
                                  <a:latin typeface="Cambria Math" panose="02040503050406030204" pitchFamily="18" charset="0"/>
                                </a:rPr>
                                <m:t>𝐴</m:t>
                              </m:r>
                            </m:e>
                            <m:sub>
                              <m:r>
                                <a:rPr lang="es-CO" sz="2400" i="1" smtClean="0">
                                  <a:latin typeface="Cambria Math" panose="02040503050406030204" pitchFamily="18" charset="0"/>
                                </a:rPr>
                                <m:t>𝑖</m:t>
                              </m:r>
                            </m:sub>
                          </m:sSub>
                          <m:r>
                            <a:rPr lang="es-CO" sz="2400" i="1">
                              <a:latin typeface="Cambria Math" panose="02040503050406030204" pitchFamily="18" charset="0"/>
                            </a:rPr>
                            <m:t>)</m:t>
                          </m:r>
                        </m:e>
                      </m:nary>
                      <m:r>
                        <a:rPr lang="es-CO" sz="2400" smtClean="0">
                          <a:latin typeface="Cambria Math" panose="02040503050406030204" pitchFamily="18" charset="0"/>
                        </a:rPr>
                        <m:t>=1</m:t>
                      </m:r>
                    </m:oMath>
                  </m:oMathPara>
                </a14:m>
                <a:endParaRPr lang="es-CO" sz="2400" dirty="0" smtClean="0"/>
              </a:p>
              <a:p>
                <a:endParaRPr lang="es-CO" dirty="0">
                  <a:ea typeface="Cambria Math" panose="02040503050406030204" pitchFamily="18" charset="0"/>
                </a:endParaRPr>
              </a:p>
            </p:txBody>
          </p:sp>
        </mc:Choice>
        <mc:Fallback>
          <p:sp>
            <p:nvSpPr>
              <p:cNvPr id="5" name="Marcador de contenido 2"/>
              <p:cNvSpPr txBox="1">
                <a:spLocks noRot="1" noChangeAspect="1" noMove="1" noResize="1" noEditPoints="1" noAdjustHandles="1" noChangeArrowheads="1" noChangeShapeType="1" noTextEdit="1"/>
              </p:cNvSpPr>
              <p:nvPr/>
            </p:nvSpPr>
            <p:spPr>
              <a:xfrm>
                <a:off x="241739" y="1566040"/>
                <a:ext cx="6348248" cy="5291959"/>
              </a:xfrm>
              <a:prstGeom prst="rect">
                <a:avLst/>
              </a:prstGeom>
              <a:blipFill>
                <a:blip r:embed="rId3"/>
                <a:stretch>
                  <a:fillRect l="-1345"/>
                </a:stretch>
              </a:blipFill>
            </p:spPr>
            <p:txBody>
              <a:bodyPr/>
              <a:lstStyle/>
              <a:p>
                <a:r>
                  <a:rPr lang="es-CO">
                    <a:noFill/>
                  </a:rPr>
                  <a:t> </a:t>
                </a:r>
              </a:p>
            </p:txBody>
          </p:sp>
        </mc:Fallback>
      </mc:AlternateContent>
    </p:spTree>
    <p:extLst>
      <p:ext uri="{BB962C8B-B14F-4D97-AF65-F5344CB8AC3E}">
        <p14:creationId xmlns:p14="http://schemas.microsoft.com/office/powerpoint/2010/main" val="3359726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70187" y="-262759"/>
            <a:ext cx="10131425" cy="1456267"/>
          </a:xfrm>
        </p:spPr>
        <p:txBody>
          <a:bodyPr/>
          <a:lstStyle/>
          <a:p>
            <a:r>
              <a:rPr lang="es-CO" dirty="0" smtClean="0"/>
              <a:t>Ejemplo</a:t>
            </a:r>
            <a:endParaRPr lang="es-CO" dirty="0"/>
          </a:p>
        </p:txBody>
      </p:sp>
      <mc:AlternateContent xmlns:mc="http://schemas.openxmlformats.org/markup-compatibility/2006">
        <mc:Choice xmlns:a14="http://schemas.microsoft.com/office/drawing/2010/main" Requires="a14">
          <p:sp>
            <p:nvSpPr>
              <p:cNvPr id="3" name="Marcador de contenido 2"/>
              <p:cNvSpPr>
                <a:spLocks noGrp="1"/>
              </p:cNvSpPr>
              <p:nvPr>
                <p:ph idx="1"/>
              </p:nvPr>
            </p:nvSpPr>
            <p:spPr>
              <a:xfrm>
                <a:off x="359980" y="1193508"/>
                <a:ext cx="9088820" cy="4715933"/>
              </a:xfrm>
            </p:spPr>
            <p:txBody>
              <a:bodyPr>
                <a:normAutofit fontScale="55000" lnSpcReduction="20000"/>
              </a:bodyPr>
              <a:lstStyle/>
              <a:p>
                <a:pPr marL="0" indent="0" algn="just">
                  <a:buNone/>
                </a:pPr>
                <a:r>
                  <a:rPr lang="es-CO" sz="4400" dirty="0" smtClean="0"/>
                  <a:t>Sea el espacio </a:t>
                </a:r>
                <a:r>
                  <a:rPr lang="es-CO" sz="4400" dirty="0" err="1"/>
                  <a:t>muestral</a:t>
                </a:r>
                <a:r>
                  <a:rPr lang="es-CO" sz="4400" dirty="0"/>
                  <a:t> comprendido por el resultado de la cara superior de un dado de 6 caras cuando se lanza</a:t>
                </a:r>
                <a:endParaRPr lang="es-CO" sz="4400" dirty="0" smtClean="0"/>
              </a:p>
              <a:p>
                <a:pPr marL="0" indent="0">
                  <a:buNone/>
                </a:pPr>
                <a14:m>
                  <m:oMathPara xmlns:m="http://schemas.openxmlformats.org/officeDocument/2006/math">
                    <m:oMathParaPr>
                      <m:jc m:val="center"/>
                    </m:oMathParaPr>
                    <m:oMath xmlns:m="http://schemas.openxmlformats.org/officeDocument/2006/math">
                      <m:r>
                        <a:rPr lang="es-CO" sz="4400" b="1" i="1">
                          <a:latin typeface="Cambria Math" panose="02040503050406030204" pitchFamily="18" charset="0"/>
                        </a:rPr>
                        <m:t>𝑺</m:t>
                      </m:r>
                      <m:r>
                        <a:rPr lang="es-CO" sz="4400" b="1" i="1">
                          <a:latin typeface="Cambria Math" panose="02040503050406030204" pitchFamily="18" charset="0"/>
                        </a:rPr>
                        <m:t>=</m:t>
                      </m:r>
                      <m:d>
                        <m:dPr>
                          <m:begChr m:val="{"/>
                          <m:endChr m:val="}"/>
                          <m:ctrlPr>
                            <a:rPr lang="es-CO" sz="4400" b="1" i="1">
                              <a:latin typeface="Cambria Math" panose="02040503050406030204" pitchFamily="18" charset="0"/>
                            </a:rPr>
                          </m:ctrlPr>
                        </m:dPr>
                        <m:e>
                          <m:r>
                            <a:rPr lang="es-CO" sz="4400" b="1" i="1">
                              <a:latin typeface="Cambria Math" panose="02040503050406030204" pitchFamily="18" charset="0"/>
                            </a:rPr>
                            <m:t>𝟏</m:t>
                          </m:r>
                          <m:r>
                            <a:rPr lang="es-CO" sz="4400" b="1" i="1">
                              <a:latin typeface="Cambria Math" panose="02040503050406030204" pitchFamily="18" charset="0"/>
                            </a:rPr>
                            <m:t>,</m:t>
                          </m:r>
                          <m:r>
                            <a:rPr lang="es-CO" sz="4400" b="1" i="1">
                              <a:latin typeface="Cambria Math" panose="02040503050406030204" pitchFamily="18" charset="0"/>
                            </a:rPr>
                            <m:t>𝟐</m:t>
                          </m:r>
                          <m:r>
                            <a:rPr lang="es-CO" sz="4400" b="1" i="1">
                              <a:latin typeface="Cambria Math" panose="02040503050406030204" pitchFamily="18" charset="0"/>
                            </a:rPr>
                            <m:t>,</m:t>
                          </m:r>
                          <m:r>
                            <a:rPr lang="es-CO" sz="4400" b="1" i="1">
                              <a:latin typeface="Cambria Math" panose="02040503050406030204" pitchFamily="18" charset="0"/>
                            </a:rPr>
                            <m:t>𝟑</m:t>
                          </m:r>
                          <m:r>
                            <a:rPr lang="es-CO" sz="4400" b="1" i="1">
                              <a:latin typeface="Cambria Math" panose="02040503050406030204" pitchFamily="18" charset="0"/>
                            </a:rPr>
                            <m:t>,</m:t>
                          </m:r>
                          <m:r>
                            <a:rPr lang="es-CO" sz="4400" b="1" i="1">
                              <a:latin typeface="Cambria Math" panose="02040503050406030204" pitchFamily="18" charset="0"/>
                            </a:rPr>
                            <m:t>𝟒</m:t>
                          </m:r>
                          <m:r>
                            <a:rPr lang="es-CO" sz="4400" b="1" i="1">
                              <a:latin typeface="Cambria Math" panose="02040503050406030204" pitchFamily="18" charset="0"/>
                            </a:rPr>
                            <m:t>,</m:t>
                          </m:r>
                          <m:r>
                            <a:rPr lang="es-CO" sz="4400" b="1" i="1">
                              <a:latin typeface="Cambria Math" panose="02040503050406030204" pitchFamily="18" charset="0"/>
                            </a:rPr>
                            <m:t>𝟓</m:t>
                          </m:r>
                          <m:r>
                            <a:rPr lang="es-CO" sz="4400" b="1" i="1">
                              <a:latin typeface="Cambria Math" panose="02040503050406030204" pitchFamily="18" charset="0"/>
                            </a:rPr>
                            <m:t>,</m:t>
                          </m:r>
                          <m:r>
                            <a:rPr lang="es-CO" sz="4400" b="1" i="1">
                              <a:latin typeface="Cambria Math" panose="02040503050406030204" pitchFamily="18" charset="0"/>
                            </a:rPr>
                            <m:t>𝟔</m:t>
                          </m:r>
                        </m:e>
                      </m:d>
                    </m:oMath>
                  </m:oMathPara>
                </a14:m>
                <a:endParaRPr lang="es-CO" sz="4400" dirty="0" smtClean="0"/>
              </a:p>
              <a:p>
                <a:pPr marL="0" indent="0">
                  <a:buNone/>
                </a:pPr>
                <a:endParaRPr lang="es-CO" sz="4400" dirty="0" smtClean="0"/>
              </a:p>
              <a:p>
                <a:pPr marL="0" indent="0">
                  <a:buNone/>
                </a:pPr>
                <a:r>
                  <a:rPr lang="es-CO" sz="4400" dirty="0" smtClean="0"/>
                  <a:t>Halle la probabilidad de que caiga una de las caras. </a:t>
                </a:r>
                <a14:m>
                  <m:oMath xmlns:m="http://schemas.openxmlformats.org/officeDocument/2006/math">
                    <m:r>
                      <a:rPr lang="es-CO" sz="4400" b="0" i="0" smtClean="0">
                        <a:latin typeface="Cambria Math" panose="02040503050406030204" pitchFamily="18" charset="0"/>
                      </a:rPr>
                      <m:t>            </m:t>
                    </m:r>
                    <m:r>
                      <a:rPr lang="es-CO" sz="4400" b="0" i="1" smtClean="0">
                        <a:latin typeface="Cambria Math" panose="02040503050406030204" pitchFamily="18" charset="0"/>
                      </a:rPr>
                      <m:t>𝑃</m:t>
                    </m:r>
                    <m:d>
                      <m:dPr>
                        <m:ctrlPr>
                          <a:rPr lang="es-CO" sz="4400" b="0" i="1" smtClean="0">
                            <a:latin typeface="Cambria Math" panose="02040503050406030204" pitchFamily="18" charset="0"/>
                          </a:rPr>
                        </m:ctrlPr>
                      </m:dPr>
                      <m:e>
                        <m:r>
                          <a:rPr lang="es-CO" sz="4400" b="0" i="1" smtClean="0">
                            <a:latin typeface="Cambria Math" panose="02040503050406030204" pitchFamily="18" charset="0"/>
                          </a:rPr>
                          <m:t>𝐴</m:t>
                        </m:r>
                      </m:e>
                    </m:d>
                    <m:r>
                      <a:rPr lang="es-CO" sz="4400" b="0" i="1" smtClean="0">
                        <a:latin typeface="Cambria Math" panose="02040503050406030204" pitchFamily="18" charset="0"/>
                      </a:rPr>
                      <m:t>=</m:t>
                    </m:r>
                    <m:f>
                      <m:fPr>
                        <m:ctrlPr>
                          <a:rPr lang="es-CO" sz="4400" b="0" i="1" smtClean="0">
                            <a:latin typeface="Cambria Math" panose="02040503050406030204" pitchFamily="18" charset="0"/>
                          </a:rPr>
                        </m:ctrlPr>
                      </m:fPr>
                      <m:num>
                        <m:r>
                          <a:rPr lang="es-CO" sz="4400" b="0" i="1" smtClean="0">
                            <a:latin typeface="Cambria Math" panose="02040503050406030204" pitchFamily="18" charset="0"/>
                          </a:rPr>
                          <m:t>1</m:t>
                        </m:r>
                      </m:num>
                      <m:den>
                        <m:r>
                          <a:rPr lang="es-CO" sz="4400" b="0" i="1" smtClean="0">
                            <a:latin typeface="Cambria Math" panose="02040503050406030204" pitchFamily="18" charset="0"/>
                          </a:rPr>
                          <m:t>6</m:t>
                        </m:r>
                      </m:den>
                    </m:f>
                  </m:oMath>
                </a14:m>
                <a:endParaRPr lang="es-CO" sz="4400" dirty="0"/>
              </a:p>
              <a:p>
                <a:pPr marL="0" indent="0">
                  <a:buNone/>
                </a:pPr>
                <a:endParaRPr lang="es-CO" sz="4400" dirty="0"/>
              </a:p>
              <a:p>
                <a:pPr marL="0" indent="0" algn="just">
                  <a:buNone/>
                </a:pPr>
                <a:r>
                  <a:rPr lang="es-CO" sz="4400" dirty="0"/>
                  <a:t>Sea A el evento de obtener un numero primo en la cara superior:</a:t>
                </a:r>
                <a14:m>
                  <m:oMath xmlns:m="http://schemas.openxmlformats.org/officeDocument/2006/math">
                    <m:r>
                      <a:rPr lang="es-CO" sz="4400" b="0" i="0" smtClean="0">
                        <a:latin typeface="Cambria Math" panose="02040503050406030204" pitchFamily="18" charset="0"/>
                      </a:rPr>
                      <m:t>    </m:t>
                    </m:r>
                  </m:oMath>
                </a14:m>
                <a:endParaRPr lang="es-CO" sz="4400" b="0" i="0" dirty="0" smtClean="0">
                  <a:latin typeface="Cambria Math" panose="020405030504060302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s-CO" sz="4400" b="0" i="0" smtClean="0">
                          <a:latin typeface="Cambria Math" panose="02040503050406030204" pitchFamily="18" charset="0"/>
                        </a:rPr>
                        <m:t> </m:t>
                      </m:r>
                      <m:r>
                        <a:rPr lang="es-CO" sz="4400" b="1" i="1">
                          <a:latin typeface="Cambria Math" panose="02040503050406030204" pitchFamily="18" charset="0"/>
                        </a:rPr>
                        <m:t>𝑨</m:t>
                      </m:r>
                      <m:r>
                        <a:rPr lang="es-CO" sz="4400" b="1" i="1">
                          <a:latin typeface="Cambria Math" panose="02040503050406030204" pitchFamily="18" charset="0"/>
                        </a:rPr>
                        <m:t>=</m:t>
                      </m:r>
                      <m:d>
                        <m:dPr>
                          <m:begChr m:val="{"/>
                          <m:endChr m:val="}"/>
                          <m:ctrlPr>
                            <a:rPr lang="es-CO" sz="4400" b="1" i="1">
                              <a:latin typeface="Cambria Math" panose="02040503050406030204" pitchFamily="18" charset="0"/>
                            </a:rPr>
                          </m:ctrlPr>
                        </m:dPr>
                        <m:e>
                          <m:r>
                            <a:rPr lang="es-CO" sz="4400" b="1" i="1">
                              <a:latin typeface="Cambria Math" panose="02040503050406030204" pitchFamily="18" charset="0"/>
                            </a:rPr>
                            <m:t>𝟐</m:t>
                          </m:r>
                          <m:r>
                            <a:rPr lang="es-CO" sz="4400" b="1" i="1">
                              <a:latin typeface="Cambria Math" panose="02040503050406030204" pitchFamily="18" charset="0"/>
                            </a:rPr>
                            <m:t>,</m:t>
                          </m:r>
                          <m:r>
                            <a:rPr lang="es-CO" sz="4400" b="1" i="1">
                              <a:latin typeface="Cambria Math" panose="02040503050406030204" pitchFamily="18" charset="0"/>
                            </a:rPr>
                            <m:t>𝟑</m:t>
                          </m:r>
                          <m:r>
                            <a:rPr lang="es-CO" sz="4400" b="1" i="1">
                              <a:latin typeface="Cambria Math" panose="02040503050406030204" pitchFamily="18" charset="0"/>
                            </a:rPr>
                            <m:t>,</m:t>
                          </m:r>
                          <m:r>
                            <a:rPr lang="es-CO" sz="4400" b="1" i="1">
                              <a:latin typeface="Cambria Math" panose="02040503050406030204" pitchFamily="18" charset="0"/>
                            </a:rPr>
                            <m:t>𝟓</m:t>
                          </m:r>
                        </m:e>
                      </m:d>
                      <m:r>
                        <a:rPr lang="es-CO" sz="4400" b="0" i="1" smtClean="0">
                          <a:latin typeface="Cambria Math" panose="02040503050406030204" pitchFamily="18" charset="0"/>
                        </a:rPr>
                        <m:t>  </m:t>
                      </m:r>
                    </m:oMath>
                  </m:oMathPara>
                </a14:m>
                <a:endParaRPr lang="es-CO" sz="4400" b="0" i="1" dirty="0" smtClean="0">
                  <a:latin typeface="Cambria Math" panose="020405030504060302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s-CO" sz="4400" i="1">
                          <a:latin typeface="Cambria Math" panose="02040503050406030204" pitchFamily="18" charset="0"/>
                        </a:rPr>
                        <m:t>𝑃</m:t>
                      </m:r>
                      <m:d>
                        <m:dPr>
                          <m:ctrlPr>
                            <a:rPr lang="es-CO" sz="4400" i="1">
                              <a:latin typeface="Cambria Math" panose="02040503050406030204" pitchFamily="18" charset="0"/>
                            </a:rPr>
                          </m:ctrlPr>
                        </m:dPr>
                        <m:e>
                          <m:r>
                            <a:rPr lang="es-CO" sz="4400" i="1">
                              <a:latin typeface="Cambria Math" panose="02040503050406030204" pitchFamily="18" charset="0"/>
                            </a:rPr>
                            <m:t>𝐴</m:t>
                          </m:r>
                        </m:e>
                      </m:d>
                      <m:r>
                        <a:rPr lang="es-CO" sz="4400" i="1">
                          <a:latin typeface="Cambria Math" panose="02040503050406030204" pitchFamily="18" charset="0"/>
                        </a:rPr>
                        <m:t>=</m:t>
                      </m:r>
                      <m:f>
                        <m:fPr>
                          <m:ctrlPr>
                            <a:rPr lang="es-CO" sz="4400" i="1">
                              <a:latin typeface="Cambria Math" panose="02040503050406030204" pitchFamily="18" charset="0"/>
                            </a:rPr>
                          </m:ctrlPr>
                        </m:fPr>
                        <m:num>
                          <m:r>
                            <a:rPr lang="es-CO" sz="4400" b="0" i="1" smtClean="0">
                              <a:latin typeface="Cambria Math" panose="02040503050406030204" pitchFamily="18" charset="0"/>
                            </a:rPr>
                            <m:t>3</m:t>
                          </m:r>
                        </m:num>
                        <m:den>
                          <m:r>
                            <a:rPr lang="es-CO" sz="4400" i="1">
                              <a:latin typeface="Cambria Math" panose="02040503050406030204" pitchFamily="18" charset="0"/>
                            </a:rPr>
                            <m:t>6</m:t>
                          </m:r>
                        </m:den>
                      </m:f>
                      <m:r>
                        <a:rPr lang="es-CO" sz="4400" b="0" i="1" smtClean="0">
                          <a:latin typeface="Cambria Math" panose="02040503050406030204" pitchFamily="18" charset="0"/>
                        </a:rPr>
                        <m:t>=</m:t>
                      </m:r>
                      <m:f>
                        <m:fPr>
                          <m:ctrlPr>
                            <a:rPr lang="es-CO" sz="4400" i="1">
                              <a:latin typeface="Cambria Math" panose="02040503050406030204" pitchFamily="18" charset="0"/>
                            </a:rPr>
                          </m:ctrlPr>
                        </m:fPr>
                        <m:num>
                          <m:r>
                            <a:rPr lang="es-CO" sz="4400" b="0" i="1" smtClean="0">
                              <a:latin typeface="Cambria Math" panose="02040503050406030204" pitchFamily="18" charset="0"/>
                            </a:rPr>
                            <m:t>1</m:t>
                          </m:r>
                        </m:num>
                        <m:den>
                          <m:r>
                            <a:rPr lang="es-CO" sz="4400" b="0" i="1" smtClean="0">
                              <a:latin typeface="Cambria Math" panose="02040503050406030204" pitchFamily="18" charset="0"/>
                            </a:rPr>
                            <m:t>2</m:t>
                          </m:r>
                        </m:den>
                      </m:f>
                    </m:oMath>
                  </m:oMathPara>
                </a14:m>
                <a:endParaRPr lang="es-CO" sz="3200" dirty="0"/>
              </a:p>
              <a:p>
                <a:pPr marL="0" indent="0">
                  <a:buNone/>
                </a:pPr>
                <a:endParaRPr lang="es-CO" dirty="0"/>
              </a:p>
              <a:p>
                <a:endParaRPr lang="es-CO" dirty="0"/>
              </a:p>
            </p:txBody>
          </p:sp>
        </mc:Choice>
        <mc:Fallback>
          <p:sp>
            <p:nvSpPr>
              <p:cNvPr id="3" name="Marcador de contenido 2"/>
              <p:cNvSpPr>
                <a:spLocks noGrp="1" noRot="1" noChangeAspect="1" noMove="1" noResize="1" noEditPoints="1" noAdjustHandles="1" noChangeArrowheads="1" noChangeShapeType="1" noTextEdit="1"/>
              </p:cNvSpPr>
              <p:nvPr>
                <p:ph idx="1"/>
              </p:nvPr>
            </p:nvSpPr>
            <p:spPr>
              <a:xfrm>
                <a:off x="359980" y="1193508"/>
                <a:ext cx="9088820" cy="4715933"/>
              </a:xfrm>
              <a:blipFill>
                <a:blip r:embed="rId2"/>
                <a:stretch>
                  <a:fillRect l="-1006" t="-3105" r="-1073"/>
                </a:stretch>
              </a:blipFill>
            </p:spPr>
            <p:txBody>
              <a:bodyPr/>
              <a:lstStyle/>
              <a:p>
                <a:r>
                  <a:rPr lang="es-CO">
                    <a:noFill/>
                  </a:rPr>
                  <a:t> </a:t>
                </a:r>
              </a:p>
            </p:txBody>
          </p:sp>
        </mc:Fallback>
      </mc:AlternateContent>
      <p:pic>
        <p:nvPicPr>
          <p:cNvPr id="4" name="Imagen 3"/>
          <p:cNvPicPr>
            <a:picLocks noChangeAspect="1"/>
          </p:cNvPicPr>
          <p:nvPr/>
        </p:nvPicPr>
        <p:blipFill>
          <a:blip r:embed="rId3"/>
          <a:stretch>
            <a:fillRect/>
          </a:stretch>
        </p:blipFill>
        <p:spPr>
          <a:xfrm>
            <a:off x="8384339" y="4307108"/>
            <a:ext cx="3607965" cy="2403748"/>
          </a:xfrm>
          <a:prstGeom prst="rect">
            <a:avLst/>
          </a:prstGeom>
        </p:spPr>
      </p:pic>
    </p:spTree>
    <p:extLst>
      <p:ext uri="{BB962C8B-B14F-4D97-AF65-F5344CB8AC3E}">
        <p14:creationId xmlns:p14="http://schemas.microsoft.com/office/powerpoint/2010/main" val="1667610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49166" y="147145"/>
            <a:ext cx="10131425" cy="1456267"/>
          </a:xfrm>
        </p:spPr>
        <p:txBody>
          <a:bodyPr/>
          <a:lstStyle/>
          <a:p>
            <a:r>
              <a:rPr lang="es-CO" dirty="0" smtClean="0"/>
              <a:t>EJEMPLO</a:t>
            </a:r>
            <a:endParaRPr lang="es-CO" dirty="0"/>
          </a:p>
        </p:txBody>
      </p:sp>
      <p:sp>
        <p:nvSpPr>
          <p:cNvPr id="3" name="Marcador de contenido 2"/>
          <p:cNvSpPr>
            <a:spLocks noGrp="1"/>
          </p:cNvSpPr>
          <p:nvPr>
            <p:ph idx="1"/>
          </p:nvPr>
        </p:nvSpPr>
        <p:spPr>
          <a:xfrm>
            <a:off x="633250" y="1253650"/>
            <a:ext cx="11359054" cy="4887310"/>
          </a:xfrm>
        </p:spPr>
        <p:txBody>
          <a:bodyPr>
            <a:normAutofit/>
          </a:bodyPr>
          <a:lstStyle/>
          <a:p>
            <a:pPr marL="0" indent="0">
              <a:buNone/>
            </a:pPr>
            <a:r>
              <a:rPr lang="es-CO" dirty="0"/>
              <a:t>Cuando dos dados se lanzan por separado, existen </a:t>
            </a:r>
            <a:r>
              <a:rPr lang="es-CO" i="1" dirty="0"/>
              <a:t>N </a:t>
            </a:r>
            <a:r>
              <a:rPr lang="es-CO" dirty="0"/>
              <a:t> 36 resultados </a:t>
            </a:r>
            <a:r>
              <a:rPr lang="es-CO" dirty="0" smtClean="0"/>
              <a:t> (6x6), entonces el espacio </a:t>
            </a:r>
            <a:r>
              <a:rPr lang="es-CO" dirty="0" err="1" smtClean="0"/>
              <a:t>muestral</a:t>
            </a:r>
            <a:r>
              <a:rPr lang="es-CO" dirty="0" smtClean="0"/>
              <a:t> S esta compuesto por </a:t>
            </a:r>
          </a:p>
          <a:p>
            <a:pPr marL="0" indent="0">
              <a:buNone/>
            </a:pPr>
            <a:endParaRPr lang="es-CO" dirty="0" smtClean="0"/>
          </a:p>
          <a:p>
            <a:pPr marL="0" indent="0">
              <a:buNone/>
            </a:pPr>
            <a:endParaRPr lang="es-CO" dirty="0"/>
          </a:p>
          <a:p>
            <a:pPr marL="0" indent="0">
              <a:buNone/>
            </a:pPr>
            <a:endParaRPr lang="es-CO" dirty="0" smtClean="0"/>
          </a:p>
          <a:p>
            <a:pPr marL="0" indent="0">
              <a:buNone/>
            </a:pPr>
            <a:endParaRPr lang="es-CO" dirty="0"/>
          </a:p>
          <a:p>
            <a:pPr marL="0" indent="0">
              <a:buNone/>
            </a:pPr>
            <a:endParaRPr lang="es-CO" dirty="0" smtClean="0"/>
          </a:p>
          <a:p>
            <a:pPr marL="0" indent="0">
              <a:buNone/>
            </a:pPr>
            <a:endParaRPr lang="es-CO" dirty="0"/>
          </a:p>
          <a:p>
            <a:pPr marL="0" indent="0">
              <a:buNone/>
            </a:pPr>
            <a:endParaRPr lang="es-CO" dirty="0" smtClean="0"/>
          </a:p>
          <a:p>
            <a:pPr marL="0" indent="0">
              <a:buNone/>
            </a:pPr>
            <a:r>
              <a:rPr lang="es-CO" dirty="0" smtClean="0"/>
              <a:t>Halle la  probabilidad del evento A determinado por aquellas combinaciones que suman 7 </a:t>
            </a:r>
          </a:p>
        </p:txBody>
      </p:sp>
      <p:graphicFrame>
        <p:nvGraphicFramePr>
          <p:cNvPr id="5" name="Tabla 4"/>
          <p:cNvGraphicFramePr>
            <a:graphicFrameLocks noGrp="1"/>
          </p:cNvGraphicFramePr>
          <p:nvPr>
            <p:extLst>
              <p:ext uri="{D42A27DB-BD31-4B8C-83A1-F6EECF244321}">
                <p14:modId xmlns:p14="http://schemas.microsoft.com/office/powerpoint/2010/main" val="896624190"/>
              </p:ext>
            </p:extLst>
          </p:nvPr>
        </p:nvGraphicFramePr>
        <p:xfrm>
          <a:off x="1213776" y="2795754"/>
          <a:ext cx="4921413" cy="1986915"/>
        </p:xfrm>
        <a:graphic>
          <a:graphicData uri="http://schemas.openxmlformats.org/drawingml/2006/table">
            <a:tbl>
              <a:tblPr>
                <a:tableStyleId>{5C22544A-7EE6-4342-B048-85BDC9FD1C3A}</a:tableStyleId>
              </a:tblPr>
              <a:tblGrid>
                <a:gridCol w="703059">
                  <a:extLst>
                    <a:ext uri="{9D8B030D-6E8A-4147-A177-3AD203B41FA5}">
                      <a16:colId xmlns:a16="http://schemas.microsoft.com/office/drawing/2014/main" val="703521474"/>
                    </a:ext>
                  </a:extLst>
                </a:gridCol>
                <a:gridCol w="703059">
                  <a:extLst>
                    <a:ext uri="{9D8B030D-6E8A-4147-A177-3AD203B41FA5}">
                      <a16:colId xmlns:a16="http://schemas.microsoft.com/office/drawing/2014/main" val="3187073970"/>
                    </a:ext>
                  </a:extLst>
                </a:gridCol>
                <a:gridCol w="703059">
                  <a:extLst>
                    <a:ext uri="{9D8B030D-6E8A-4147-A177-3AD203B41FA5}">
                      <a16:colId xmlns:a16="http://schemas.microsoft.com/office/drawing/2014/main" val="1408124987"/>
                    </a:ext>
                  </a:extLst>
                </a:gridCol>
                <a:gridCol w="703059">
                  <a:extLst>
                    <a:ext uri="{9D8B030D-6E8A-4147-A177-3AD203B41FA5}">
                      <a16:colId xmlns:a16="http://schemas.microsoft.com/office/drawing/2014/main" val="2078492948"/>
                    </a:ext>
                  </a:extLst>
                </a:gridCol>
                <a:gridCol w="703059">
                  <a:extLst>
                    <a:ext uri="{9D8B030D-6E8A-4147-A177-3AD203B41FA5}">
                      <a16:colId xmlns:a16="http://schemas.microsoft.com/office/drawing/2014/main" val="2685506362"/>
                    </a:ext>
                  </a:extLst>
                </a:gridCol>
                <a:gridCol w="703059">
                  <a:extLst>
                    <a:ext uri="{9D8B030D-6E8A-4147-A177-3AD203B41FA5}">
                      <a16:colId xmlns:a16="http://schemas.microsoft.com/office/drawing/2014/main" val="2311187071"/>
                    </a:ext>
                  </a:extLst>
                </a:gridCol>
                <a:gridCol w="703059">
                  <a:extLst>
                    <a:ext uri="{9D8B030D-6E8A-4147-A177-3AD203B41FA5}">
                      <a16:colId xmlns:a16="http://schemas.microsoft.com/office/drawing/2014/main" val="3743996687"/>
                    </a:ext>
                  </a:extLst>
                </a:gridCol>
              </a:tblGrid>
              <a:tr h="272991">
                <a:tc>
                  <a:txBody>
                    <a:bodyPr/>
                    <a:lstStyle/>
                    <a:p>
                      <a:pPr algn="ctr" fontAlgn="b"/>
                      <a:r>
                        <a:rPr lang="es-CO" sz="1800" u="none" strike="noStrike" dirty="0">
                          <a:effectLst/>
                        </a:rPr>
                        <a:t> </a:t>
                      </a:r>
                      <a:endParaRPr lang="es-CO"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CO" sz="1800" u="none" strike="noStrike" dirty="0">
                          <a:effectLst/>
                        </a:rPr>
                        <a:t>1</a:t>
                      </a:r>
                      <a:endParaRPr lang="es-CO"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CO" sz="1800" u="none" strike="noStrike">
                          <a:effectLst/>
                        </a:rPr>
                        <a:t>2</a:t>
                      </a:r>
                      <a:endParaRPr lang="es-CO"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CO" sz="1800" u="none" strike="noStrike">
                          <a:effectLst/>
                        </a:rPr>
                        <a:t>3</a:t>
                      </a:r>
                      <a:endParaRPr lang="es-CO"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CO" sz="1800" u="none" strike="noStrike">
                          <a:effectLst/>
                        </a:rPr>
                        <a:t>4</a:t>
                      </a:r>
                      <a:endParaRPr lang="es-CO"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CO" sz="1800" u="none" strike="noStrike">
                          <a:effectLst/>
                        </a:rPr>
                        <a:t>5</a:t>
                      </a:r>
                      <a:endParaRPr lang="es-CO"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CO" sz="1800" u="none" strike="noStrike">
                          <a:effectLst/>
                        </a:rPr>
                        <a:t>6</a:t>
                      </a:r>
                      <a:endParaRPr lang="es-CO"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46100735"/>
                  </a:ext>
                </a:extLst>
              </a:tr>
              <a:tr h="272991">
                <a:tc>
                  <a:txBody>
                    <a:bodyPr/>
                    <a:lstStyle/>
                    <a:p>
                      <a:pPr algn="ctr" fontAlgn="b"/>
                      <a:r>
                        <a:rPr lang="es-CO" sz="1800" u="none" strike="noStrike">
                          <a:effectLst/>
                        </a:rPr>
                        <a:t>1</a:t>
                      </a:r>
                      <a:endParaRPr lang="es-CO"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CO" sz="1800" u="none" strike="noStrike" dirty="0">
                          <a:effectLst/>
                        </a:rPr>
                        <a:t>(1,1)</a:t>
                      </a:r>
                      <a:endParaRPr lang="es-CO"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CO" sz="1800" u="none" strike="noStrike" dirty="0">
                          <a:effectLst/>
                        </a:rPr>
                        <a:t>(1,2)</a:t>
                      </a:r>
                      <a:endParaRPr lang="es-CO"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CO" sz="1800" u="none" strike="noStrike">
                          <a:effectLst/>
                        </a:rPr>
                        <a:t>(1,3)</a:t>
                      </a:r>
                      <a:endParaRPr lang="es-CO"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CO" sz="1800" u="none" strike="noStrike">
                          <a:effectLst/>
                        </a:rPr>
                        <a:t>(1,4)</a:t>
                      </a:r>
                      <a:endParaRPr lang="es-CO"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CO" sz="1800" u="none" strike="noStrike">
                          <a:effectLst/>
                        </a:rPr>
                        <a:t>(1,5)</a:t>
                      </a:r>
                      <a:endParaRPr lang="es-CO"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CO" sz="1800" u="none" strike="noStrike">
                          <a:effectLst/>
                        </a:rPr>
                        <a:t>(1,6)</a:t>
                      </a:r>
                      <a:endParaRPr lang="es-CO"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01856787"/>
                  </a:ext>
                </a:extLst>
              </a:tr>
              <a:tr h="272991">
                <a:tc>
                  <a:txBody>
                    <a:bodyPr/>
                    <a:lstStyle/>
                    <a:p>
                      <a:pPr algn="ctr" fontAlgn="b"/>
                      <a:r>
                        <a:rPr lang="es-CO" sz="1800" u="none" strike="noStrike">
                          <a:effectLst/>
                        </a:rPr>
                        <a:t>2</a:t>
                      </a:r>
                      <a:endParaRPr lang="es-CO"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CO" sz="1800" u="none" strike="noStrike">
                          <a:effectLst/>
                        </a:rPr>
                        <a:t>(2,1)</a:t>
                      </a:r>
                      <a:endParaRPr lang="es-CO"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CO" sz="1800" u="none" strike="noStrike" dirty="0">
                          <a:effectLst/>
                        </a:rPr>
                        <a:t>(2,2)</a:t>
                      </a:r>
                      <a:endParaRPr lang="es-CO"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CO" sz="1800" u="none" strike="noStrike" dirty="0">
                          <a:effectLst/>
                        </a:rPr>
                        <a:t>(2,3)</a:t>
                      </a:r>
                      <a:endParaRPr lang="es-CO"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CO" sz="1800" u="none" strike="noStrike">
                          <a:effectLst/>
                        </a:rPr>
                        <a:t>(2,4)</a:t>
                      </a:r>
                      <a:endParaRPr lang="es-CO"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CO" sz="1800" u="none" strike="noStrike">
                          <a:effectLst/>
                        </a:rPr>
                        <a:t>(2,5)</a:t>
                      </a:r>
                      <a:endParaRPr lang="es-CO"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CO" sz="1800" u="none" strike="noStrike">
                          <a:effectLst/>
                        </a:rPr>
                        <a:t>(2,6)</a:t>
                      </a:r>
                      <a:endParaRPr lang="es-CO"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00978236"/>
                  </a:ext>
                </a:extLst>
              </a:tr>
              <a:tr h="272991">
                <a:tc>
                  <a:txBody>
                    <a:bodyPr/>
                    <a:lstStyle/>
                    <a:p>
                      <a:pPr algn="ctr" fontAlgn="b"/>
                      <a:r>
                        <a:rPr lang="es-CO" sz="1800" u="none" strike="noStrike">
                          <a:effectLst/>
                        </a:rPr>
                        <a:t>3</a:t>
                      </a:r>
                      <a:endParaRPr lang="es-CO"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CO" sz="1800" u="none" strike="noStrike">
                          <a:effectLst/>
                        </a:rPr>
                        <a:t>(3,1)</a:t>
                      </a:r>
                      <a:endParaRPr lang="es-CO"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CO" sz="1800" u="none" strike="noStrike">
                          <a:effectLst/>
                        </a:rPr>
                        <a:t>(3,2)</a:t>
                      </a:r>
                      <a:endParaRPr lang="es-CO"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CO" sz="1800" u="none" strike="noStrike" dirty="0">
                          <a:effectLst/>
                        </a:rPr>
                        <a:t>(3,3)</a:t>
                      </a:r>
                      <a:endParaRPr lang="es-CO"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CO" sz="1800" u="none" strike="noStrike" dirty="0">
                          <a:effectLst/>
                        </a:rPr>
                        <a:t>(3,4)</a:t>
                      </a:r>
                      <a:endParaRPr lang="es-CO"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CO" sz="1800" u="none" strike="noStrike">
                          <a:effectLst/>
                        </a:rPr>
                        <a:t>(3,5)</a:t>
                      </a:r>
                      <a:endParaRPr lang="es-CO"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CO" sz="1800" u="none" strike="noStrike">
                          <a:effectLst/>
                        </a:rPr>
                        <a:t>(3,6)</a:t>
                      </a:r>
                      <a:endParaRPr lang="es-CO"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25014694"/>
                  </a:ext>
                </a:extLst>
              </a:tr>
              <a:tr h="272991">
                <a:tc>
                  <a:txBody>
                    <a:bodyPr/>
                    <a:lstStyle/>
                    <a:p>
                      <a:pPr algn="ctr" fontAlgn="b"/>
                      <a:r>
                        <a:rPr lang="es-CO" sz="1800" u="none" strike="noStrike">
                          <a:effectLst/>
                        </a:rPr>
                        <a:t>4</a:t>
                      </a:r>
                      <a:endParaRPr lang="es-CO"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CO" sz="1800" u="none" strike="noStrike">
                          <a:effectLst/>
                        </a:rPr>
                        <a:t>(4,1)</a:t>
                      </a:r>
                      <a:endParaRPr lang="es-CO"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CO" sz="1800" u="none" strike="noStrike">
                          <a:effectLst/>
                        </a:rPr>
                        <a:t>(4,2)</a:t>
                      </a:r>
                      <a:endParaRPr lang="es-CO"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CO" sz="1800" u="none" strike="noStrike">
                          <a:effectLst/>
                        </a:rPr>
                        <a:t>(4,3)</a:t>
                      </a:r>
                      <a:endParaRPr lang="es-CO"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CO" sz="1800" u="none" strike="noStrike" dirty="0">
                          <a:effectLst/>
                        </a:rPr>
                        <a:t>(4,4)</a:t>
                      </a:r>
                      <a:endParaRPr lang="es-CO"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CO" sz="1800" u="none" strike="noStrike" dirty="0">
                          <a:effectLst/>
                        </a:rPr>
                        <a:t>(4,5)</a:t>
                      </a:r>
                      <a:endParaRPr lang="es-CO"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CO" sz="1800" u="none" strike="noStrike">
                          <a:effectLst/>
                        </a:rPr>
                        <a:t>(4,6)</a:t>
                      </a:r>
                      <a:endParaRPr lang="es-CO"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75739720"/>
                  </a:ext>
                </a:extLst>
              </a:tr>
              <a:tr h="272991">
                <a:tc>
                  <a:txBody>
                    <a:bodyPr/>
                    <a:lstStyle/>
                    <a:p>
                      <a:pPr algn="ctr" fontAlgn="b"/>
                      <a:r>
                        <a:rPr lang="es-CO" sz="1800" u="none" strike="noStrike">
                          <a:effectLst/>
                        </a:rPr>
                        <a:t>5</a:t>
                      </a:r>
                      <a:endParaRPr lang="es-CO"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CO" sz="1800" u="none" strike="noStrike">
                          <a:effectLst/>
                        </a:rPr>
                        <a:t>(5,1)</a:t>
                      </a:r>
                      <a:endParaRPr lang="es-CO"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CO" sz="1800" u="none" strike="noStrike">
                          <a:effectLst/>
                        </a:rPr>
                        <a:t>(5,2)</a:t>
                      </a:r>
                      <a:endParaRPr lang="es-CO"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CO" sz="1800" u="none" strike="noStrike" dirty="0">
                          <a:effectLst/>
                        </a:rPr>
                        <a:t>(5,3)</a:t>
                      </a:r>
                      <a:endParaRPr lang="es-CO"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CO" sz="1800" u="none" strike="noStrike">
                          <a:effectLst/>
                        </a:rPr>
                        <a:t>(5,4)</a:t>
                      </a:r>
                      <a:endParaRPr lang="es-CO"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CO" sz="1800" u="none" strike="noStrike" dirty="0">
                          <a:effectLst/>
                        </a:rPr>
                        <a:t>(5,5)</a:t>
                      </a:r>
                      <a:endParaRPr lang="es-CO"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CO" sz="1800" u="none" strike="noStrike">
                          <a:effectLst/>
                        </a:rPr>
                        <a:t>(5,6)</a:t>
                      </a:r>
                      <a:endParaRPr lang="es-CO"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45951118"/>
                  </a:ext>
                </a:extLst>
              </a:tr>
              <a:tr h="272991">
                <a:tc>
                  <a:txBody>
                    <a:bodyPr/>
                    <a:lstStyle/>
                    <a:p>
                      <a:pPr algn="ctr" fontAlgn="b"/>
                      <a:r>
                        <a:rPr lang="es-CO" sz="1800" u="none" strike="noStrike">
                          <a:effectLst/>
                        </a:rPr>
                        <a:t>6</a:t>
                      </a:r>
                      <a:endParaRPr lang="es-CO"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CO" sz="1800" u="none" strike="noStrike">
                          <a:effectLst/>
                        </a:rPr>
                        <a:t>(6,1)</a:t>
                      </a:r>
                      <a:endParaRPr lang="es-CO"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CO" sz="1800" u="none" strike="noStrike">
                          <a:effectLst/>
                        </a:rPr>
                        <a:t>(6,2)</a:t>
                      </a:r>
                      <a:endParaRPr lang="es-CO"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CO" sz="1800" u="none" strike="noStrike">
                          <a:effectLst/>
                        </a:rPr>
                        <a:t>(6,3)</a:t>
                      </a:r>
                      <a:endParaRPr lang="es-CO"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CO" sz="1800" u="none" strike="noStrike">
                          <a:effectLst/>
                        </a:rPr>
                        <a:t>(6,4)</a:t>
                      </a:r>
                      <a:endParaRPr lang="es-CO"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CO" sz="1800" u="none" strike="noStrike">
                          <a:effectLst/>
                        </a:rPr>
                        <a:t>(6,5)</a:t>
                      </a:r>
                      <a:endParaRPr lang="es-CO"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CO" sz="1800" u="none" strike="noStrike" dirty="0">
                          <a:effectLst/>
                        </a:rPr>
                        <a:t>(6,6)</a:t>
                      </a:r>
                      <a:endParaRPr lang="es-CO"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5737120"/>
                  </a:ext>
                </a:extLst>
              </a:tr>
            </a:tbl>
          </a:graphicData>
        </a:graphic>
      </p:graphicFrame>
      <p:pic>
        <p:nvPicPr>
          <p:cNvPr id="4" name="Imagen 3"/>
          <p:cNvPicPr>
            <a:picLocks noChangeAspect="1"/>
          </p:cNvPicPr>
          <p:nvPr/>
        </p:nvPicPr>
        <p:blipFill>
          <a:blip r:embed="rId2"/>
          <a:stretch>
            <a:fillRect/>
          </a:stretch>
        </p:blipFill>
        <p:spPr>
          <a:xfrm>
            <a:off x="7739303" y="2307297"/>
            <a:ext cx="3334801" cy="2780017"/>
          </a:xfrm>
          <a:prstGeom prst="rect">
            <a:avLst/>
          </a:prstGeom>
        </p:spPr>
      </p:pic>
    </p:spTree>
    <p:extLst>
      <p:ext uri="{BB962C8B-B14F-4D97-AF65-F5344CB8AC3E}">
        <p14:creationId xmlns:p14="http://schemas.microsoft.com/office/powerpoint/2010/main" val="19531711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b="1" dirty="0" smtClean="0"/>
              <a:t>Diagrama de ven</a:t>
            </a:r>
            <a:endParaRPr lang="es-CO" b="1" dirty="0"/>
          </a:p>
        </p:txBody>
      </p:sp>
      <p:sp>
        <p:nvSpPr>
          <p:cNvPr id="3" name="Marcador de contenido 2"/>
          <p:cNvSpPr>
            <a:spLocks noGrp="1"/>
          </p:cNvSpPr>
          <p:nvPr>
            <p:ph idx="1"/>
          </p:nvPr>
        </p:nvSpPr>
        <p:spPr>
          <a:xfrm>
            <a:off x="874988" y="1618593"/>
            <a:ext cx="10131425" cy="2385848"/>
          </a:xfrm>
        </p:spPr>
        <p:txBody>
          <a:bodyPr>
            <a:normAutofit/>
          </a:bodyPr>
          <a:lstStyle/>
          <a:p>
            <a:pPr marL="0" indent="0" algn="just">
              <a:buNone/>
            </a:pPr>
            <a:r>
              <a:rPr lang="es-CO" sz="2800" dirty="0"/>
              <a:t>I</a:t>
            </a:r>
            <a:r>
              <a:rPr lang="es-CO" sz="2800" dirty="0" smtClean="0"/>
              <a:t>lustrar </a:t>
            </a:r>
            <a:r>
              <a:rPr lang="es-CO" sz="2800" dirty="0"/>
              <a:t>las relaciones lógicas entre dos o más conjuntos de elementos. A menudo, se utilizan para organizar cosas de forma gráfica, destacando en qué se parecen y difieren los </a:t>
            </a:r>
            <a:r>
              <a:rPr lang="es-CO" sz="2800" dirty="0" smtClean="0"/>
              <a:t>elementos.</a:t>
            </a:r>
            <a:endParaRPr lang="es-CO" sz="2800" dirty="0"/>
          </a:p>
        </p:txBody>
      </p:sp>
      <p:pic>
        <p:nvPicPr>
          <p:cNvPr id="4" name="Imagen 3"/>
          <p:cNvPicPr>
            <a:picLocks noChangeAspect="1"/>
          </p:cNvPicPr>
          <p:nvPr/>
        </p:nvPicPr>
        <p:blipFill>
          <a:blip r:embed="rId2"/>
          <a:stretch>
            <a:fillRect/>
          </a:stretch>
        </p:blipFill>
        <p:spPr>
          <a:xfrm>
            <a:off x="4456387" y="4137134"/>
            <a:ext cx="3846786" cy="2163817"/>
          </a:xfrm>
          <a:prstGeom prst="rect">
            <a:avLst/>
          </a:prstGeom>
        </p:spPr>
      </p:pic>
    </p:spTree>
    <p:extLst>
      <p:ext uri="{BB962C8B-B14F-4D97-AF65-F5344CB8AC3E}">
        <p14:creationId xmlns:p14="http://schemas.microsoft.com/office/powerpoint/2010/main" val="9309177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es-CO" sz="4800" b="1" dirty="0" smtClean="0"/>
              <a:t>OPERACIONES CON CONJUNTOS</a:t>
            </a:r>
            <a:endParaRPr lang="es-CO" sz="4800" b="1"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685801" y="2142067"/>
                <a:ext cx="6667499" cy="3649133"/>
              </a:xfrm>
            </p:spPr>
            <p:txBody>
              <a:bodyPr/>
              <a:lstStyle/>
              <a:p>
                <a:pPr marL="0" indent="0">
                  <a:buNone/>
                </a:pPr>
                <a:r>
                  <a:rPr lang="es-CO" sz="4000" b="1" dirty="0" smtClean="0"/>
                  <a:t>Complemento de un evento:</a:t>
                </a:r>
              </a:p>
              <a:p>
                <a:pPr marL="0" indent="0">
                  <a:buNone/>
                </a:pPr>
                <a:r>
                  <a:rPr lang="es-CO" sz="2400" dirty="0" smtClean="0"/>
                  <a:t>Conjunto de todos los eventos </a:t>
                </a:r>
                <a:r>
                  <a:rPr lang="es-CO" sz="2400" dirty="0" err="1" smtClean="0"/>
                  <a:t>muestrales</a:t>
                </a:r>
                <a:r>
                  <a:rPr lang="es-CO" sz="2400" dirty="0" smtClean="0"/>
                  <a:t> que no pertenecen al conjunto A</a:t>
                </a:r>
              </a:p>
              <a:p>
                <a:pPr marL="0" indent="0">
                  <a:buNone/>
                </a:pPr>
                <a:endParaRPr lang="es-CO" sz="2400" dirty="0" smtClean="0"/>
              </a:p>
              <a:p>
                <a:pPr marL="0" indent="0">
                  <a:buNone/>
                </a:pPr>
                <a14:m>
                  <m:oMathPara xmlns:m="http://schemas.openxmlformats.org/officeDocument/2006/math">
                    <m:oMathParaPr>
                      <m:jc m:val="centerGroup"/>
                    </m:oMathParaPr>
                    <m:oMath xmlns:m="http://schemas.openxmlformats.org/officeDocument/2006/math">
                      <m:r>
                        <a:rPr lang="es-CO" sz="2400" b="0" i="1" smtClean="0">
                          <a:latin typeface="Cambria Math" panose="02040503050406030204" pitchFamily="18" charset="0"/>
                        </a:rPr>
                        <m:t>𝑃</m:t>
                      </m:r>
                      <m:d>
                        <m:dPr>
                          <m:ctrlPr>
                            <a:rPr lang="es-CO" sz="2400" b="0" i="1" smtClean="0">
                              <a:latin typeface="Cambria Math" panose="02040503050406030204" pitchFamily="18" charset="0"/>
                            </a:rPr>
                          </m:ctrlPr>
                        </m:dPr>
                        <m:e>
                          <m:acc>
                            <m:accPr>
                              <m:chr m:val="̅"/>
                              <m:ctrlPr>
                                <a:rPr lang="es-CO" sz="2400" b="0" i="1" smtClean="0">
                                  <a:latin typeface="Cambria Math" panose="02040503050406030204" pitchFamily="18" charset="0"/>
                                </a:rPr>
                              </m:ctrlPr>
                            </m:accPr>
                            <m:e>
                              <m:r>
                                <a:rPr lang="es-CO" sz="2400" b="0" i="1" smtClean="0">
                                  <a:latin typeface="Cambria Math" panose="02040503050406030204" pitchFamily="18" charset="0"/>
                                </a:rPr>
                                <m:t>𝐴</m:t>
                              </m:r>
                            </m:e>
                          </m:acc>
                        </m:e>
                      </m:d>
                      <m:r>
                        <a:rPr lang="es-CO" sz="2400" b="0" i="1" smtClean="0">
                          <a:latin typeface="Cambria Math" panose="02040503050406030204" pitchFamily="18" charset="0"/>
                        </a:rPr>
                        <m:t>+</m:t>
                      </m:r>
                      <m:r>
                        <a:rPr lang="es-CO" sz="2400" b="0" i="1" smtClean="0">
                          <a:latin typeface="Cambria Math" panose="02040503050406030204" pitchFamily="18" charset="0"/>
                        </a:rPr>
                        <m:t>𝑃</m:t>
                      </m:r>
                      <m:d>
                        <m:dPr>
                          <m:ctrlPr>
                            <a:rPr lang="es-CO" sz="2400" b="0" i="1" smtClean="0">
                              <a:latin typeface="Cambria Math" panose="02040503050406030204" pitchFamily="18" charset="0"/>
                            </a:rPr>
                          </m:ctrlPr>
                        </m:dPr>
                        <m:e>
                          <m:r>
                            <a:rPr lang="es-CO" sz="2400" b="0" i="1" smtClean="0">
                              <a:latin typeface="Cambria Math" panose="02040503050406030204" pitchFamily="18" charset="0"/>
                            </a:rPr>
                            <m:t>𝐴</m:t>
                          </m:r>
                        </m:e>
                      </m:d>
                      <m:r>
                        <a:rPr lang="es-CO" sz="2400" b="0" i="1" smtClean="0">
                          <a:latin typeface="Cambria Math" panose="02040503050406030204" pitchFamily="18" charset="0"/>
                        </a:rPr>
                        <m:t>=1</m:t>
                      </m:r>
                    </m:oMath>
                  </m:oMathPara>
                </a14:m>
                <a:endParaRPr lang="es-CO" sz="2400" dirty="0" smtClean="0"/>
              </a:p>
              <a:p>
                <a:endParaRPr lang="es-CO"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685801" y="2142067"/>
                <a:ext cx="6667499" cy="3649133"/>
              </a:xfrm>
              <a:blipFill>
                <a:blip r:embed="rId2"/>
                <a:stretch>
                  <a:fillRect l="-3294"/>
                </a:stretch>
              </a:blipFill>
            </p:spPr>
            <p:txBody>
              <a:bodyPr/>
              <a:lstStyle/>
              <a:p>
                <a:r>
                  <a:rPr lang="es-CO">
                    <a:noFill/>
                  </a:rPr>
                  <a:t> </a:t>
                </a:r>
              </a:p>
            </p:txBody>
          </p:sp>
        </mc:Fallback>
      </mc:AlternateContent>
      <p:pic>
        <p:nvPicPr>
          <p:cNvPr id="1026" name="Picture 2" descr="https://upload.wikimedia.org/wikipedia/commons/thumb/b/b9/SetComplement.svg/220px-SetComplement.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183" y="2347383"/>
            <a:ext cx="5028592" cy="3520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09243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64781" y="399394"/>
            <a:ext cx="10131425" cy="914400"/>
          </a:xfrm>
        </p:spPr>
        <p:txBody>
          <a:bodyPr/>
          <a:lstStyle/>
          <a:p>
            <a:pPr algn="ctr"/>
            <a:r>
              <a:rPr lang="es-CO" b="1" dirty="0" smtClean="0"/>
              <a:t>Unión de dos eventos a y b</a:t>
            </a:r>
            <a:endParaRPr lang="es-CO" b="1" dirty="0"/>
          </a:p>
        </p:txBody>
      </p:sp>
      <p:sp>
        <p:nvSpPr>
          <p:cNvPr id="3" name="Marcador de contenido 2"/>
          <p:cNvSpPr>
            <a:spLocks noGrp="1"/>
          </p:cNvSpPr>
          <p:nvPr>
            <p:ph idx="1"/>
          </p:nvPr>
        </p:nvSpPr>
        <p:spPr>
          <a:xfrm>
            <a:off x="766599" y="1313794"/>
            <a:ext cx="11057539" cy="1408386"/>
          </a:xfrm>
        </p:spPr>
        <p:txBody>
          <a:bodyPr>
            <a:normAutofit/>
          </a:bodyPr>
          <a:lstStyle/>
          <a:p>
            <a:pPr marL="0" indent="0">
              <a:buNone/>
            </a:pPr>
            <a:r>
              <a:rPr lang="es-CO" sz="3200" dirty="0" smtClean="0"/>
              <a:t>Todos </a:t>
            </a:r>
            <a:r>
              <a:rPr lang="es-CO" sz="3200" dirty="0"/>
              <a:t>los resultados que están </a:t>
            </a:r>
            <a:r>
              <a:rPr lang="es-CO" sz="3200" i="1" dirty="0"/>
              <a:t>en A o en B o en ambos </a:t>
            </a:r>
            <a:r>
              <a:rPr lang="es-CO" sz="3200" i="1" dirty="0" smtClean="0"/>
              <a:t>eventos</a:t>
            </a:r>
            <a:endParaRPr lang="es-CO" sz="3200" dirty="0"/>
          </a:p>
        </p:txBody>
      </p:sp>
      <p:pic>
        <p:nvPicPr>
          <p:cNvPr id="4" name="Imagen 3"/>
          <p:cNvPicPr>
            <a:picLocks noChangeAspect="1"/>
          </p:cNvPicPr>
          <p:nvPr/>
        </p:nvPicPr>
        <p:blipFill>
          <a:blip r:embed="rId2"/>
          <a:stretch>
            <a:fillRect/>
          </a:stretch>
        </p:blipFill>
        <p:spPr>
          <a:xfrm>
            <a:off x="3777960" y="2926816"/>
            <a:ext cx="4262454" cy="3767399"/>
          </a:xfrm>
          <a:prstGeom prst="rect">
            <a:avLst/>
          </a:prstGeom>
        </p:spPr>
      </p:pic>
    </p:spTree>
    <p:extLst>
      <p:ext uri="{BB962C8B-B14F-4D97-AF65-F5344CB8AC3E}">
        <p14:creationId xmlns:p14="http://schemas.microsoft.com/office/powerpoint/2010/main" val="7232001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smtClean="0"/>
              <a:t>Intersección de a y b</a:t>
            </a:r>
            <a:endParaRPr lang="es-CO" dirty="0"/>
          </a:p>
        </p:txBody>
      </p:sp>
      <p:sp>
        <p:nvSpPr>
          <p:cNvPr id="3" name="Marcador de contenido 2"/>
          <p:cNvSpPr>
            <a:spLocks noGrp="1"/>
          </p:cNvSpPr>
          <p:nvPr>
            <p:ph idx="1"/>
          </p:nvPr>
        </p:nvSpPr>
        <p:spPr>
          <a:xfrm>
            <a:off x="685801" y="751417"/>
            <a:ext cx="10131425" cy="3649133"/>
          </a:xfrm>
        </p:spPr>
        <p:txBody>
          <a:bodyPr>
            <a:normAutofit/>
          </a:bodyPr>
          <a:lstStyle/>
          <a:p>
            <a:pPr marL="0" indent="0">
              <a:buNone/>
            </a:pPr>
            <a:r>
              <a:rPr lang="es-CO" sz="3200" dirty="0" smtClean="0"/>
              <a:t>Evento </a:t>
            </a:r>
            <a:r>
              <a:rPr lang="es-CO" sz="3200" dirty="0"/>
              <a:t>que consiste en todos los resultados que están tanto en </a:t>
            </a:r>
            <a:r>
              <a:rPr lang="es-CO" sz="3200" i="1" dirty="0"/>
              <a:t>A como en B</a:t>
            </a:r>
            <a:r>
              <a:rPr lang="es-CO" sz="3200" dirty="0"/>
              <a:t>.</a:t>
            </a:r>
          </a:p>
        </p:txBody>
      </p:sp>
      <p:pic>
        <p:nvPicPr>
          <p:cNvPr id="4" name="Imagen 3"/>
          <p:cNvPicPr>
            <a:picLocks noChangeAspect="1"/>
          </p:cNvPicPr>
          <p:nvPr/>
        </p:nvPicPr>
        <p:blipFill>
          <a:blip r:embed="rId2"/>
          <a:stretch>
            <a:fillRect/>
          </a:stretch>
        </p:blipFill>
        <p:spPr>
          <a:xfrm>
            <a:off x="4591050" y="3091470"/>
            <a:ext cx="3518370" cy="3188282"/>
          </a:xfrm>
          <a:prstGeom prst="rect">
            <a:avLst/>
          </a:prstGeom>
        </p:spPr>
      </p:pic>
    </p:spTree>
    <p:extLst>
      <p:ext uri="{BB962C8B-B14F-4D97-AF65-F5344CB8AC3E}">
        <p14:creationId xmlns:p14="http://schemas.microsoft.com/office/powerpoint/2010/main" val="31021369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smtClean="0"/>
              <a:t>Eventos mutuamente excluyentes</a:t>
            </a:r>
            <a:endParaRPr lang="es-CO" dirty="0"/>
          </a:p>
        </p:txBody>
      </p:sp>
      <p:sp>
        <p:nvSpPr>
          <p:cNvPr id="3" name="Marcador de contenido 2"/>
          <p:cNvSpPr>
            <a:spLocks noGrp="1"/>
          </p:cNvSpPr>
          <p:nvPr>
            <p:ph idx="1"/>
          </p:nvPr>
        </p:nvSpPr>
        <p:spPr>
          <a:xfrm>
            <a:off x="685801" y="2142067"/>
            <a:ext cx="6248399" cy="3649133"/>
          </a:xfrm>
        </p:spPr>
        <p:txBody>
          <a:bodyPr>
            <a:normAutofit/>
          </a:bodyPr>
          <a:lstStyle/>
          <a:p>
            <a:pPr marL="0" indent="0">
              <a:buNone/>
            </a:pPr>
            <a:r>
              <a:rPr lang="es-CO" sz="3200" dirty="0"/>
              <a:t>Que </a:t>
            </a:r>
            <a:r>
              <a:rPr lang="es-CO" sz="3200" dirty="0" smtClean="0">
                <a:sym typeface="Symbol" panose="05050102010706020507" pitchFamily="18" charset="2"/>
              </a:rPr>
              <a:t></a:t>
            </a:r>
            <a:r>
              <a:rPr lang="es-CO" sz="3200" dirty="0" smtClean="0"/>
              <a:t> </a:t>
            </a:r>
            <a:r>
              <a:rPr lang="es-CO" sz="3200" dirty="0"/>
              <a:t>denote el </a:t>
            </a:r>
            <a:r>
              <a:rPr lang="es-CO" sz="3200" i="1" dirty="0"/>
              <a:t>evento nulo </a:t>
            </a:r>
            <a:r>
              <a:rPr lang="es-CO" sz="3200" dirty="0"/>
              <a:t>(el evento sin resultados). </a:t>
            </a:r>
            <a:endParaRPr lang="es-CO" sz="3200" dirty="0" smtClean="0"/>
          </a:p>
          <a:p>
            <a:pPr marL="0" indent="0">
              <a:buNone/>
            </a:pPr>
            <a:r>
              <a:rPr lang="es-CO" sz="3200" dirty="0" smtClean="0"/>
              <a:t>Cuando </a:t>
            </a:r>
            <a:r>
              <a:rPr lang="es-CO" sz="3200" i="1" dirty="0"/>
              <a:t>A </a:t>
            </a:r>
            <a:r>
              <a:rPr lang="es-CO" sz="3200" i="1" dirty="0" smtClean="0">
                <a:sym typeface="Symbol" panose="05050102010706020507" pitchFamily="18" charset="2"/>
              </a:rPr>
              <a:t></a:t>
            </a:r>
            <a:r>
              <a:rPr lang="es-CO" sz="3200" dirty="0" smtClean="0"/>
              <a:t> </a:t>
            </a:r>
            <a:r>
              <a:rPr lang="es-CO" sz="3200" i="1" dirty="0"/>
              <a:t>B </a:t>
            </a:r>
            <a:r>
              <a:rPr lang="es-CO" sz="3200" i="1" dirty="0" smtClean="0"/>
              <a:t>=</a:t>
            </a:r>
            <a:r>
              <a:rPr lang="es-CO" sz="3200" dirty="0"/>
              <a:t> </a:t>
            </a:r>
            <a:r>
              <a:rPr lang="es-CO" sz="3200" dirty="0">
                <a:sym typeface="Symbol" panose="05050102010706020507" pitchFamily="18" charset="2"/>
              </a:rPr>
              <a:t></a:t>
            </a:r>
            <a:r>
              <a:rPr lang="es-CO" sz="3200" dirty="0"/>
              <a:t> </a:t>
            </a:r>
            <a:r>
              <a:rPr lang="es-CO" sz="3200" dirty="0" smtClean="0"/>
              <a:t> </a:t>
            </a:r>
            <a:r>
              <a:rPr lang="es-CO" sz="3200" dirty="0"/>
              <a:t>, se </a:t>
            </a:r>
            <a:r>
              <a:rPr lang="es-CO" sz="3200" dirty="0" smtClean="0"/>
              <a:t>dice que </a:t>
            </a:r>
            <a:r>
              <a:rPr lang="es-CO" sz="3200" i="1" dirty="0"/>
              <a:t>A </a:t>
            </a:r>
            <a:r>
              <a:rPr lang="es-CO" sz="3200" dirty="0"/>
              <a:t>y </a:t>
            </a:r>
            <a:r>
              <a:rPr lang="es-CO" sz="3200" i="1" dirty="0"/>
              <a:t>B </a:t>
            </a:r>
            <a:r>
              <a:rPr lang="es-CO" sz="3200" dirty="0"/>
              <a:t>son eventos </a:t>
            </a:r>
            <a:r>
              <a:rPr lang="es-CO" sz="3200" b="1" dirty="0"/>
              <a:t>mutuamente excluyentes </a:t>
            </a:r>
            <a:r>
              <a:rPr lang="es-CO" sz="3200" dirty="0"/>
              <a:t>o </a:t>
            </a:r>
            <a:r>
              <a:rPr lang="es-CO" sz="3200" b="1" dirty="0"/>
              <a:t>disjuntos</a:t>
            </a:r>
            <a:r>
              <a:rPr lang="es-CO" sz="3200" dirty="0"/>
              <a:t>.</a:t>
            </a:r>
          </a:p>
        </p:txBody>
      </p:sp>
      <p:pic>
        <p:nvPicPr>
          <p:cNvPr id="4" name="Imagen 3"/>
          <p:cNvPicPr>
            <a:picLocks noChangeAspect="1"/>
          </p:cNvPicPr>
          <p:nvPr/>
        </p:nvPicPr>
        <p:blipFill>
          <a:blip r:embed="rId2"/>
          <a:stretch>
            <a:fillRect/>
          </a:stretch>
        </p:blipFill>
        <p:spPr>
          <a:xfrm>
            <a:off x="7181850" y="2142067"/>
            <a:ext cx="4067250" cy="3848386"/>
          </a:xfrm>
          <a:prstGeom prst="rect">
            <a:avLst/>
          </a:prstGeom>
        </p:spPr>
      </p:pic>
    </p:spTree>
    <p:extLst>
      <p:ext uri="{BB962C8B-B14F-4D97-AF65-F5344CB8AC3E}">
        <p14:creationId xmlns:p14="http://schemas.microsoft.com/office/powerpoint/2010/main" val="16383615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b="1" dirty="0" smtClean="0"/>
              <a:t>Ejemplo</a:t>
            </a:r>
            <a:endParaRPr lang="es-CO" b="1"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p:txBody>
              <a:bodyPr>
                <a:normAutofit/>
              </a:bodyPr>
              <a:lstStyle/>
              <a:p>
                <a:pPr marL="0" indent="0" algn="just">
                  <a:buNone/>
                </a:pPr>
                <a:r>
                  <a:rPr lang="es-CO" sz="2200" dirty="0" smtClean="0"/>
                  <a:t>Sea el espacio </a:t>
                </a:r>
                <a:r>
                  <a:rPr lang="es-CO" sz="2200" dirty="0" err="1" smtClean="0"/>
                  <a:t>muestral</a:t>
                </a:r>
                <a:r>
                  <a:rPr lang="es-CO" sz="2200" dirty="0" smtClean="0"/>
                  <a:t> comprendido por el resultado de la cara superior de un dado de 6 caras cuando se lanza</a:t>
                </a:r>
                <a:endParaRPr lang="es-CO" sz="2200" b="1" i="1" dirty="0" smtClean="0">
                  <a:latin typeface="Cambria Math" panose="020405030504060302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s-CO" sz="2200" b="1" i="1">
                          <a:latin typeface="Cambria Math" panose="02040503050406030204" pitchFamily="18" charset="0"/>
                        </a:rPr>
                        <m:t>𝑺</m:t>
                      </m:r>
                      <m:r>
                        <a:rPr lang="es-CO" sz="2200" b="1" i="1">
                          <a:latin typeface="Cambria Math" panose="02040503050406030204" pitchFamily="18" charset="0"/>
                        </a:rPr>
                        <m:t>=</m:t>
                      </m:r>
                      <m:d>
                        <m:dPr>
                          <m:begChr m:val="{"/>
                          <m:endChr m:val="}"/>
                          <m:ctrlPr>
                            <a:rPr lang="es-CO" sz="2200" b="1" i="1">
                              <a:latin typeface="Cambria Math" panose="02040503050406030204" pitchFamily="18" charset="0"/>
                            </a:rPr>
                          </m:ctrlPr>
                        </m:dPr>
                        <m:e>
                          <m:r>
                            <a:rPr lang="es-CO" sz="2200" b="1" i="1" smtClean="0">
                              <a:latin typeface="Cambria Math" panose="02040503050406030204" pitchFamily="18" charset="0"/>
                            </a:rPr>
                            <m:t>𝟏</m:t>
                          </m:r>
                          <m:r>
                            <a:rPr lang="es-CO" sz="2200" b="1" i="1" smtClean="0">
                              <a:latin typeface="Cambria Math" panose="02040503050406030204" pitchFamily="18" charset="0"/>
                            </a:rPr>
                            <m:t>,</m:t>
                          </m:r>
                          <m:r>
                            <a:rPr lang="es-CO" sz="2200" b="1" i="1" smtClean="0">
                              <a:latin typeface="Cambria Math" panose="02040503050406030204" pitchFamily="18" charset="0"/>
                            </a:rPr>
                            <m:t>𝟐</m:t>
                          </m:r>
                          <m:r>
                            <a:rPr lang="es-CO" sz="2200" b="1" i="1" smtClean="0">
                              <a:latin typeface="Cambria Math" panose="02040503050406030204" pitchFamily="18" charset="0"/>
                            </a:rPr>
                            <m:t>,</m:t>
                          </m:r>
                          <m:r>
                            <a:rPr lang="es-CO" sz="2200" b="1" i="1" smtClean="0">
                              <a:latin typeface="Cambria Math" panose="02040503050406030204" pitchFamily="18" charset="0"/>
                            </a:rPr>
                            <m:t>𝟑</m:t>
                          </m:r>
                          <m:r>
                            <a:rPr lang="es-CO" sz="2200" b="1" i="1" smtClean="0">
                              <a:latin typeface="Cambria Math" panose="02040503050406030204" pitchFamily="18" charset="0"/>
                            </a:rPr>
                            <m:t>,</m:t>
                          </m:r>
                          <m:r>
                            <a:rPr lang="es-CO" sz="2200" b="1" i="1" smtClean="0">
                              <a:latin typeface="Cambria Math" panose="02040503050406030204" pitchFamily="18" charset="0"/>
                            </a:rPr>
                            <m:t>𝟒</m:t>
                          </m:r>
                          <m:r>
                            <a:rPr lang="es-CO" sz="2200" b="1" i="1" smtClean="0">
                              <a:latin typeface="Cambria Math" panose="02040503050406030204" pitchFamily="18" charset="0"/>
                            </a:rPr>
                            <m:t>,</m:t>
                          </m:r>
                          <m:r>
                            <a:rPr lang="es-CO" sz="2200" b="1" i="1" smtClean="0">
                              <a:latin typeface="Cambria Math" panose="02040503050406030204" pitchFamily="18" charset="0"/>
                            </a:rPr>
                            <m:t>𝟓</m:t>
                          </m:r>
                          <m:r>
                            <a:rPr lang="es-CO" sz="2200" b="1" i="1" smtClean="0">
                              <a:latin typeface="Cambria Math" panose="02040503050406030204" pitchFamily="18" charset="0"/>
                            </a:rPr>
                            <m:t>,</m:t>
                          </m:r>
                          <m:r>
                            <a:rPr lang="es-CO" sz="2200" b="1" i="1" smtClean="0">
                              <a:latin typeface="Cambria Math" panose="02040503050406030204" pitchFamily="18" charset="0"/>
                            </a:rPr>
                            <m:t>𝟔</m:t>
                          </m:r>
                        </m:e>
                      </m:d>
                    </m:oMath>
                  </m:oMathPara>
                </a14:m>
                <a:endParaRPr lang="es-CO" sz="2200" dirty="0" smtClean="0"/>
              </a:p>
              <a:p>
                <a:pPr marL="0" indent="0" algn="just">
                  <a:buNone/>
                </a:pPr>
                <a:r>
                  <a:rPr lang="es-CO" sz="2200" dirty="0" smtClean="0"/>
                  <a:t>Sea A el evento de obtener un numero primo en la cara superior:</a:t>
                </a:r>
                <a14:m>
                  <m:oMath xmlns:m="http://schemas.openxmlformats.org/officeDocument/2006/math">
                    <m:r>
                      <a:rPr lang="es-CO" sz="2200" b="0" i="0" smtClean="0">
                        <a:latin typeface="Cambria Math" panose="02040503050406030204" pitchFamily="18" charset="0"/>
                      </a:rPr>
                      <m:t>      </m:t>
                    </m:r>
                    <m:r>
                      <a:rPr lang="es-CO" sz="2200" b="1" i="1" smtClean="0">
                        <a:latin typeface="Cambria Math" panose="02040503050406030204" pitchFamily="18" charset="0"/>
                      </a:rPr>
                      <m:t>𝑨</m:t>
                    </m:r>
                    <m:r>
                      <a:rPr lang="es-CO" sz="2200" b="1" i="1">
                        <a:latin typeface="Cambria Math" panose="02040503050406030204" pitchFamily="18" charset="0"/>
                      </a:rPr>
                      <m:t>=</m:t>
                    </m:r>
                    <m:d>
                      <m:dPr>
                        <m:begChr m:val="{"/>
                        <m:endChr m:val="}"/>
                        <m:ctrlPr>
                          <a:rPr lang="es-CO" sz="2200" b="1" i="1">
                            <a:latin typeface="Cambria Math" panose="02040503050406030204" pitchFamily="18" charset="0"/>
                          </a:rPr>
                        </m:ctrlPr>
                      </m:dPr>
                      <m:e>
                        <m:r>
                          <a:rPr lang="es-CO" sz="2200" b="1" i="1">
                            <a:latin typeface="Cambria Math" panose="02040503050406030204" pitchFamily="18" charset="0"/>
                          </a:rPr>
                          <m:t>𝟐</m:t>
                        </m:r>
                        <m:r>
                          <a:rPr lang="es-CO" sz="2200" b="1" i="1">
                            <a:latin typeface="Cambria Math" panose="02040503050406030204" pitchFamily="18" charset="0"/>
                          </a:rPr>
                          <m:t>,</m:t>
                        </m:r>
                        <m:r>
                          <a:rPr lang="es-CO" sz="2200" b="1" i="1">
                            <a:latin typeface="Cambria Math" panose="02040503050406030204" pitchFamily="18" charset="0"/>
                          </a:rPr>
                          <m:t>𝟑</m:t>
                        </m:r>
                        <m:r>
                          <a:rPr lang="es-CO" sz="2200" b="1" i="1">
                            <a:latin typeface="Cambria Math" panose="02040503050406030204" pitchFamily="18" charset="0"/>
                          </a:rPr>
                          <m:t>,</m:t>
                        </m:r>
                        <m:r>
                          <a:rPr lang="es-CO" sz="2200" b="1" i="1">
                            <a:latin typeface="Cambria Math" panose="02040503050406030204" pitchFamily="18" charset="0"/>
                          </a:rPr>
                          <m:t>𝟓</m:t>
                        </m:r>
                      </m:e>
                    </m:d>
                  </m:oMath>
                </a14:m>
                <a:endParaRPr lang="es-CO" sz="2200" dirty="0" smtClean="0"/>
              </a:p>
              <a:p>
                <a:pPr marL="0" indent="0">
                  <a:buNone/>
                </a:pPr>
                <a:r>
                  <a:rPr lang="es-CO" sz="2200" dirty="0" smtClean="0"/>
                  <a:t>Sea B el evento de obtener un  numero par:                                       </a:t>
                </a:r>
                <a14:m>
                  <m:oMath xmlns:m="http://schemas.openxmlformats.org/officeDocument/2006/math">
                    <m:r>
                      <a:rPr lang="es-CO" sz="2200" b="0" i="0" smtClean="0">
                        <a:latin typeface="Cambria Math" panose="02040503050406030204" pitchFamily="18" charset="0"/>
                      </a:rPr>
                      <m:t>    </m:t>
                    </m:r>
                    <m:r>
                      <a:rPr lang="es-CO" sz="2200" b="1" i="1" smtClean="0">
                        <a:latin typeface="Cambria Math" panose="02040503050406030204" pitchFamily="18" charset="0"/>
                      </a:rPr>
                      <m:t> </m:t>
                    </m:r>
                    <m:r>
                      <a:rPr lang="es-CO" sz="2200" b="1" i="1" smtClean="0">
                        <a:latin typeface="Cambria Math" panose="02040503050406030204" pitchFamily="18" charset="0"/>
                      </a:rPr>
                      <m:t>𝑩</m:t>
                    </m:r>
                    <m:r>
                      <a:rPr lang="es-CO" sz="2200" b="1" i="1">
                        <a:latin typeface="Cambria Math" panose="02040503050406030204" pitchFamily="18" charset="0"/>
                      </a:rPr>
                      <m:t>=</m:t>
                    </m:r>
                    <m:d>
                      <m:dPr>
                        <m:begChr m:val="{"/>
                        <m:endChr m:val="}"/>
                        <m:ctrlPr>
                          <a:rPr lang="es-CO" sz="2200" b="1" i="1">
                            <a:latin typeface="Cambria Math" panose="02040503050406030204" pitchFamily="18" charset="0"/>
                          </a:rPr>
                        </m:ctrlPr>
                      </m:dPr>
                      <m:e>
                        <m:r>
                          <a:rPr lang="es-CO" sz="2200" b="1" i="1">
                            <a:latin typeface="Cambria Math" panose="02040503050406030204" pitchFamily="18" charset="0"/>
                          </a:rPr>
                          <m:t>𝟐</m:t>
                        </m:r>
                        <m:r>
                          <a:rPr lang="es-CO" sz="2200" b="1" i="1">
                            <a:latin typeface="Cambria Math" panose="02040503050406030204" pitchFamily="18" charset="0"/>
                          </a:rPr>
                          <m:t>,</m:t>
                        </m:r>
                        <m:r>
                          <a:rPr lang="es-CO" sz="2200" b="1" i="1" smtClean="0">
                            <a:latin typeface="Cambria Math" panose="02040503050406030204" pitchFamily="18" charset="0"/>
                          </a:rPr>
                          <m:t>𝟒</m:t>
                        </m:r>
                        <m:r>
                          <a:rPr lang="es-CO" sz="2200" b="1" i="1">
                            <a:latin typeface="Cambria Math" panose="02040503050406030204" pitchFamily="18" charset="0"/>
                          </a:rPr>
                          <m:t>,</m:t>
                        </m:r>
                        <m:r>
                          <a:rPr lang="es-CO" sz="2200" b="1" i="1" smtClean="0">
                            <a:latin typeface="Cambria Math" panose="02040503050406030204" pitchFamily="18" charset="0"/>
                          </a:rPr>
                          <m:t>𝟔</m:t>
                        </m:r>
                      </m:e>
                    </m:d>
                  </m:oMath>
                </a14:m>
                <a:endParaRPr lang="es-CO" sz="2200" dirty="0" smtClean="0"/>
              </a:p>
              <a:p>
                <a:pPr marL="0" indent="0">
                  <a:buNone/>
                </a:pPr>
                <a:r>
                  <a:rPr lang="es-CO" sz="2200" dirty="0"/>
                  <a:t>Sea C</a:t>
                </a:r>
                <a:r>
                  <a:rPr lang="es-CO" sz="2200" dirty="0" smtClean="0"/>
                  <a:t> </a:t>
                </a:r>
                <a:r>
                  <a:rPr lang="es-CO" sz="2200" dirty="0"/>
                  <a:t>el evento de obtener un  numero </a:t>
                </a:r>
                <a:r>
                  <a:rPr lang="es-CO" sz="2200" dirty="0" smtClean="0"/>
                  <a:t>impar</a:t>
                </a:r>
                <a:r>
                  <a:rPr lang="es-CO" sz="2200" dirty="0"/>
                  <a:t>:</a:t>
                </a:r>
                <a14:m>
                  <m:oMath xmlns:m="http://schemas.openxmlformats.org/officeDocument/2006/math">
                    <m:r>
                      <a:rPr lang="es-CO" sz="2200" b="0" i="0" smtClean="0">
                        <a:latin typeface="Cambria Math" panose="02040503050406030204" pitchFamily="18" charset="0"/>
                      </a:rPr>
                      <m:t>                                         </m:t>
                    </m:r>
                    <m:r>
                      <a:rPr lang="es-CO" sz="2200" b="1" i="1" smtClean="0">
                        <a:latin typeface="Cambria Math" panose="02040503050406030204" pitchFamily="18" charset="0"/>
                      </a:rPr>
                      <m:t>𝑪</m:t>
                    </m:r>
                    <m:r>
                      <a:rPr lang="es-CO" sz="2200" b="1" i="1">
                        <a:latin typeface="Cambria Math" panose="02040503050406030204" pitchFamily="18" charset="0"/>
                      </a:rPr>
                      <m:t>=</m:t>
                    </m:r>
                    <m:d>
                      <m:dPr>
                        <m:begChr m:val="{"/>
                        <m:endChr m:val="}"/>
                        <m:ctrlPr>
                          <a:rPr lang="es-CO" sz="2200" b="1" i="1">
                            <a:latin typeface="Cambria Math" panose="02040503050406030204" pitchFamily="18" charset="0"/>
                          </a:rPr>
                        </m:ctrlPr>
                      </m:dPr>
                      <m:e>
                        <m:r>
                          <a:rPr lang="es-CO" sz="2200" b="1" i="1" smtClean="0">
                            <a:latin typeface="Cambria Math" panose="02040503050406030204" pitchFamily="18" charset="0"/>
                          </a:rPr>
                          <m:t>𝟏</m:t>
                        </m:r>
                        <m:r>
                          <a:rPr lang="es-CO" sz="2200" b="1" i="1" smtClean="0">
                            <a:latin typeface="Cambria Math" panose="02040503050406030204" pitchFamily="18" charset="0"/>
                          </a:rPr>
                          <m:t>,</m:t>
                        </m:r>
                        <m:r>
                          <a:rPr lang="es-CO" sz="2200" b="1" i="1" smtClean="0">
                            <a:latin typeface="Cambria Math" panose="02040503050406030204" pitchFamily="18" charset="0"/>
                          </a:rPr>
                          <m:t>𝟑</m:t>
                        </m:r>
                        <m:r>
                          <a:rPr lang="es-CO" sz="2200" b="1" i="1" smtClean="0">
                            <a:latin typeface="Cambria Math" panose="02040503050406030204" pitchFamily="18" charset="0"/>
                          </a:rPr>
                          <m:t>,</m:t>
                        </m:r>
                        <m:r>
                          <a:rPr lang="es-CO" sz="2200" b="1" i="1" smtClean="0">
                            <a:latin typeface="Cambria Math" panose="02040503050406030204" pitchFamily="18" charset="0"/>
                          </a:rPr>
                          <m:t>𝟓</m:t>
                        </m:r>
                      </m:e>
                    </m:d>
                  </m:oMath>
                </a14:m>
                <a:endParaRPr lang="es-CO" sz="2200" dirty="0" smtClean="0"/>
              </a:p>
              <a:p>
                <a:pPr marL="0" indent="0">
                  <a:buNone/>
                </a:pPr>
                <a:r>
                  <a:rPr lang="es-CO" sz="2200" dirty="0" smtClean="0"/>
                  <a:t>Grafique el diagrama de ven y encuentre</a:t>
                </a:r>
              </a:p>
              <a:p>
                <a:pPr marL="457200" indent="-457200">
                  <a:buAutoNum type="alphaLcPeriod"/>
                </a:pPr>
                <a14:m>
                  <m:oMath xmlns:m="http://schemas.openxmlformats.org/officeDocument/2006/math">
                    <m:acc>
                      <m:accPr>
                        <m:chr m:val="̅"/>
                        <m:ctrlPr>
                          <a:rPr lang="es-CO" sz="2200" i="1" smtClean="0">
                            <a:latin typeface="Cambria Math" panose="02040503050406030204" pitchFamily="18" charset="0"/>
                          </a:rPr>
                        </m:ctrlPr>
                      </m:accPr>
                      <m:e>
                        <m:r>
                          <a:rPr lang="es-CO" sz="2200" b="0" i="1" smtClean="0">
                            <a:latin typeface="Cambria Math" panose="02040503050406030204" pitchFamily="18" charset="0"/>
                          </a:rPr>
                          <m:t>𝐴</m:t>
                        </m:r>
                      </m:e>
                    </m:acc>
                  </m:oMath>
                </a14:m>
                <a:r>
                  <a:rPr lang="es-CO" sz="2200" dirty="0" smtClean="0"/>
                  <a:t>                     b. </a:t>
                </a:r>
                <a:r>
                  <a:rPr lang="es-CO" sz="2200" i="1" dirty="0"/>
                  <a:t>A </a:t>
                </a:r>
                <a:r>
                  <a:rPr lang="es-CO" sz="2200" i="1" dirty="0">
                    <a:sym typeface="Symbol" panose="05050102010706020507" pitchFamily="18" charset="2"/>
                  </a:rPr>
                  <a:t></a:t>
                </a:r>
                <a:r>
                  <a:rPr lang="es-CO" sz="2200" dirty="0"/>
                  <a:t> </a:t>
                </a:r>
                <a:r>
                  <a:rPr lang="es-CO" sz="2200" i="1" dirty="0"/>
                  <a:t>B </a:t>
                </a:r>
                <a:r>
                  <a:rPr lang="es-CO" sz="2200" i="1" dirty="0" smtClean="0"/>
                  <a:t>       c. </a:t>
                </a:r>
                <a:r>
                  <a:rPr lang="es-CO" sz="2200" i="1" dirty="0"/>
                  <a:t>A </a:t>
                </a:r>
                <a:r>
                  <a:rPr lang="es-CO" sz="2200" i="1" dirty="0">
                    <a:sym typeface="Symbol" panose="05050102010706020507" pitchFamily="18" charset="2"/>
                  </a:rPr>
                  <a:t></a:t>
                </a:r>
                <a:r>
                  <a:rPr lang="es-CO" sz="2200" dirty="0"/>
                  <a:t> </a:t>
                </a:r>
                <a:r>
                  <a:rPr lang="es-CO" sz="2200" dirty="0" smtClean="0"/>
                  <a:t>C      </a:t>
                </a:r>
                <a:r>
                  <a:rPr lang="es-CO" sz="2200" i="1" dirty="0" smtClean="0"/>
                  <a:t>d. </a:t>
                </a:r>
                <a:r>
                  <a:rPr lang="es-CO" sz="2200" i="1" dirty="0"/>
                  <a:t>A </a:t>
                </a:r>
                <a:r>
                  <a:rPr lang="es-CO" sz="2200" i="1" dirty="0">
                    <a:sym typeface="Symbol" panose="05050102010706020507" pitchFamily="18" charset="2"/>
                  </a:rPr>
                  <a:t></a:t>
                </a:r>
                <a:r>
                  <a:rPr lang="es-CO" sz="2200" dirty="0"/>
                  <a:t> B</a:t>
                </a:r>
                <a:r>
                  <a:rPr lang="es-CO" sz="2200" i="1" dirty="0" smtClean="0">
                    <a:sym typeface="Symbol" panose="05050102010706020507" pitchFamily="18" charset="2"/>
                  </a:rPr>
                  <a:t></a:t>
                </a:r>
                <a:r>
                  <a:rPr lang="es-CO" sz="2200" dirty="0" smtClean="0"/>
                  <a:t> </a:t>
                </a:r>
                <a:r>
                  <a:rPr lang="es-CO" sz="2200" dirty="0"/>
                  <a:t>C</a:t>
                </a:r>
                <a:r>
                  <a:rPr lang="es-CO" sz="2200" dirty="0" smtClean="0"/>
                  <a:t>           e. </a:t>
                </a:r>
                <a:r>
                  <a:rPr lang="es-CO" sz="2200" i="1" dirty="0" smtClean="0"/>
                  <a:t>B </a:t>
                </a:r>
                <a:r>
                  <a:rPr lang="es-CO" sz="2200" i="1" dirty="0">
                    <a:sym typeface="Symbol" panose="05050102010706020507" pitchFamily="18" charset="2"/>
                  </a:rPr>
                  <a:t></a:t>
                </a:r>
                <a:r>
                  <a:rPr lang="es-CO" sz="2200" dirty="0"/>
                  <a:t> </a:t>
                </a:r>
                <a:r>
                  <a:rPr lang="es-CO" sz="2200" i="1" dirty="0" smtClean="0"/>
                  <a:t>C         f. AUBUC</a:t>
                </a:r>
                <a:endParaRPr lang="es-CO"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blipFill>
                <a:blip r:embed="rId2"/>
                <a:stretch>
                  <a:fillRect l="-783" r="-783" b="-1836"/>
                </a:stretch>
              </a:blipFill>
            </p:spPr>
            <p:txBody>
              <a:bodyPr/>
              <a:lstStyle/>
              <a:p>
                <a:r>
                  <a:rPr lang="es-CO">
                    <a:noFill/>
                  </a:rPr>
                  <a:t> </a:t>
                </a:r>
              </a:p>
            </p:txBody>
          </p:sp>
        </mc:Fallback>
      </mc:AlternateContent>
      <p:pic>
        <p:nvPicPr>
          <p:cNvPr id="4" name="Imagen 3"/>
          <p:cNvPicPr>
            <a:picLocks noChangeAspect="1"/>
          </p:cNvPicPr>
          <p:nvPr/>
        </p:nvPicPr>
        <p:blipFill>
          <a:blip r:embed="rId3"/>
          <a:stretch>
            <a:fillRect/>
          </a:stretch>
        </p:blipFill>
        <p:spPr>
          <a:xfrm>
            <a:off x="8110048" y="693737"/>
            <a:ext cx="1281601" cy="1334030"/>
          </a:xfrm>
          <a:prstGeom prst="rect">
            <a:avLst/>
          </a:prstGeom>
        </p:spPr>
      </p:pic>
    </p:spTree>
    <p:extLst>
      <p:ext uri="{BB962C8B-B14F-4D97-AF65-F5344CB8AC3E}">
        <p14:creationId xmlns:p14="http://schemas.microsoft.com/office/powerpoint/2010/main" val="31861815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5801" y="287788"/>
            <a:ext cx="10131425" cy="1456267"/>
          </a:xfrm>
        </p:spPr>
        <p:txBody>
          <a:bodyPr>
            <a:normAutofit/>
          </a:bodyPr>
          <a:lstStyle/>
          <a:p>
            <a:pPr algn="ctr"/>
            <a:r>
              <a:rPr lang="es-CO" sz="5400" b="1" dirty="0" smtClean="0"/>
              <a:t>Técnicas de conteo</a:t>
            </a:r>
            <a:endParaRPr lang="es-CO" sz="5400" b="1" dirty="0"/>
          </a:p>
        </p:txBody>
      </p:sp>
      <p:sp>
        <p:nvSpPr>
          <p:cNvPr id="3" name="Marcador de contenido 2"/>
          <p:cNvSpPr>
            <a:spLocks noGrp="1"/>
          </p:cNvSpPr>
          <p:nvPr>
            <p:ph idx="1"/>
          </p:nvPr>
        </p:nvSpPr>
        <p:spPr>
          <a:xfrm>
            <a:off x="685801" y="1037167"/>
            <a:ext cx="10131425" cy="3649133"/>
          </a:xfrm>
        </p:spPr>
        <p:txBody>
          <a:bodyPr>
            <a:normAutofit/>
          </a:bodyPr>
          <a:lstStyle/>
          <a:p>
            <a:pPr marL="0" indent="0">
              <a:buNone/>
            </a:pPr>
            <a:r>
              <a:rPr lang="es-CO" sz="2800" b="1" dirty="0" smtClean="0"/>
              <a:t>Técnica de la multiplicación: Si hay m formas de hacer una cosa y hay n formas de hacer otra cosa, hay </a:t>
            </a:r>
            <a:r>
              <a:rPr lang="es-CO" sz="2800" b="1" dirty="0" err="1" smtClean="0"/>
              <a:t>mxn</a:t>
            </a:r>
            <a:r>
              <a:rPr lang="es-CO" sz="2800" b="1" dirty="0" smtClean="0"/>
              <a:t> formas de hacer ambas cosas.  Número total de arreglos= m x n</a:t>
            </a:r>
            <a:endParaRPr lang="es-CO" sz="2800" b="1" dirty="0"/>
          </a:p>
        </p:txBody>
      </p:sp>
      <p:pic>
        <p:nvPicPr>
          <p:cNvPr id="5" name="Imagen 4"/>
          <p:cNvPicPr>
            <a:picLocks noChangeAspect="1"/>
          </p:cNvPicPr>
          <p:nvPr/>
        </p:nvPicPr>
        <p:blipFill>
          <a:blip r:embed="rId2"/>
          <a:stretch>
            <a:fillRect/>
          </a:stretch>
        </p:blipFill>
        <p:spPr>
          <a:xfrm>
            <a:off x="2595390" y="3907210"/>
            <a:ext cx="2848320" cy="2739280"/>
          </a:xfrm>
          <a:prstGeom prst="rect">
            <a:avLst/>
          </a:prstGeom>
        </p:spPr>
      </p:pic>
      <p:pic>
        <p:nvPicPr>
          <p:cNvPr id="6" name="Imagen 5"/>
          <p:cNvPicPr>
            <a:picLocks noChangeAspect="1"/>
          </p:cNvPicPr>
          <p:nvPr/>
        </p:nvPicPr>
        <p:blipFill>
          <a:blip r:embed="rId3"/>
          <a:stretch>
            <a:fillRect/>
          </a:stretch>
        </p:blipFill>
        <p:spPr>
          <a:xfrm>
            <a:off x="7353298" y="4453499"/>
            <a:ext cx="3644613" cy="660367"/>
          </a:xfrm>
          <a:prstGeom prst="rect">
            <a:avLst/>
          </a:prstGeom>
        </p:spPr>
      </p:pic>
    </p:spTree>
    <p:extLst>
      <p:ext uri="{BB962C8B-B14F-4D97-AF65-F5344CB8AC3E}">
        <p14:creationId xmlns:p14="http://schemas.microsoft.com/office/powerpoint/2010/main" val="3847358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5897" y="609600"/>
            <a:ext cx="11380075" cy="1456267"/>
          </a:xfrm>
        </p:spPr>
        <p:txBody>
          <a:bodyPr>
            <a:normAutofit/>
          </a:bodyPr>
          <a:lstStyle/>
          <a:p>
            <a:pPr algn="ctr"/>
            <a:r>
              <a:rPr lang="es-CO" sz="3200" b="1" dirty="0" smtClean="0"/>
              <a:t>Para dos  eventos que no son mutuamente excluyentes </a:t>
            </a:r>
            <a:endParaRPr lang="es-CO" sz="3200" b="1"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685801" y="609600"/>
                <a:ext cx="10131425" cy="3649133"/>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s-CO" sz="3600" b="0" i="1" smtClean="0">
                          <a:latin typeface="Cambria Math" panose="02040503050406030204" pitchFamily="18" charset="0"/>
                        </a:rPr>
                        <m:t>𝑃</m:t>
                      </m:r>
                      <m:d>
                        <m:dPr>
                          <m:ctrlPr>
                            <a:rPr lang="es-CO" sz="3600" b="0" i="1" smtClean="0">
                              <a:latin typeface="Cambria Math" panose="02040503050406030204" pitchFamily="18" charset="0"/>
                            </a:rPr>
                          </m:ctrlPr>
                        </m:dPr>
                        <m:e>
                          <m:r>
                            <a:rPr lang="es-CO" sz="3600" b="0" i="1" smtClean="0">
                              <a:latin typeface="Cambria Math" panose="02040503050406030204" pitchFamily="18" charset="0"/>
                            </a:rPr>
                            <m:t>𝐴</m:t>
                          </m:r>
                          <m:r>
                            <a:rPr lang="es-CO" sz="3600" b="0" i="1" smtClean="0">
                              <a:latin typeface="Cambria Math" panose="02040503050406030204" pitchFamily="18" charset="0"/>
                              <a:ea typeface="Cambria Math" panose="02040503050406030204" pitchFamily="18" charset="0"/>
                            </a:rPr>
                            <m:t>⋃</m:t>
                          </m:r>
                          <m:r>
                            <a:rPr lang="es-CO" sz="3600" b="0" i="1" smtClean="0">
                              <a:latin typeface="Cambria Math" panose="02040503050406030204" pitchFamily="18" charset="0"/>
                              <a:ea typeface="Cambria Math" panose="02040503050406030204" pitchFamily="18" charset="0"/>
                            </a:rPr>
                            <m:t>𝐵</m:t>
                          </m:r>
                        </m:e>
                      </m:d>
                      <m:r>
                        <a:rPr lang="es-CO" sz="3600" b="0" i="1" smtClean="0">
                          <a:latin typeface="Cambria Math" panose="02040503050406030204" pitchFamily="18" charset="0"/>
                          <a:ea typeface="Cambria Math" panose="02040503050406030204" pitchFamily="18" charset="0"/>
                        </a:rPr>
                        <m:t>=</m:t>
                      </m:r>
                      <m:r>
                        <a:rPr lang="es-CO" sz="3600" b="0" i="1" smtClean="0">
                          <a:latin typeface="Cambria Math" panose="02040503050406030204" pitchFamily="18" charset="0"/>
                          <a:ea typeface="Cambria Math" panose="02040503050406030204" pitchFamily="18" charset="0"/>
                        </a:rPr>
                        <m:t>𝑃</m:t>
                      </m:r>
                      <m:d>
                        <m:dPr>
                          <m:ctrlPr>
                            <a:rPr lang="es-CO" sz="3600" b="0" i="1" smtClean="0">
                              <a:latin typeface="Cambria Math" panose="02040503050406030204" pitchFamily="18" charset="0"/>
                              <a:ea typeface="Cambria Math" panose="02040503050406030204" pitchFamily="18" charset="0"/>
                            </a:rPr>
                          </m:ctrlPr>
                        </m:dPr>
                        <m:e>
                          <m:r>
                            <a:rPr lang="es-CO" sz="3600" b="0" i="1" smtClean="0">
                              <a:latin typeface="Cambria Math" panose="02040503050406030204" pitchFamily="18" charset="0"/>
                              <a:ea typeface="Cambria Math" panose="02040503050406030204" pitchFamily="18" charset="0"/>
                            </a:rPr>
                            <m:t>𝐴</m:t>
                          </m:r>
                        </m:e>
                      </m:d>
                      <m:r>
                        <a:rPr lang="es-CO" sz="3600" b="0" i="1" smtClean="0">
                          <a:latin typeface="Cambria Math" panose="02040503050406030204" pitchFamily="18" charset="0"/>
                          <a:ea typeface="Cambria Math" panose="02040503050406030204" pitchFamily="18" charset="0"/>
                        </a:rPr>
                        <m:t>+</m:t>
                      </m:r>
                      <m:r>
                        <a:rPr lang="es-CO" sz="3600" b="0" i="1" smtClean="0">
                          <a:latin typeface="Cambria Math" panose="02040503050406030204" pitchFamily="18" charset="0"/>
                          <a:ea typeface="Cambria Math" panose="02040503050406030204" pitchFamily="18" charset="0"/>
                        </a:rPr>
                        <m:t>𝑃</m:t>
                      </m:r>
                      <m:d>
                        <m:dPr>
                          <m:ctrlPr>
                            <a:rPr lang="es-CO" sz="3600" b="0" i="1" smtClean="0">
                              <a:latin typeface="Cambria Math" panose="02040503050406030204" pitchFamily="18" charset="0"/>
                              <a:ea typeface="Cambria Math" panose="02040503050406030204" pitchFamily="18" charset="0"/>
                            </a:rPr>
                          </m:ctrlPr>
                        </m:dPr>
                        <m:e>
                          <m:r>
                            <a:rPr lang="es-CO" sz="3600" b="0" i="1" smtClean="0">
                              <a:latin typeface="Cambria Math" panose="02040503050406030204" pitchFamily="18" charset="0"/>
                              <a:ea typeface="Cambria Math" panose="02040503050406030204" pitchFamily="18" charset="0"/>
                            </a:rPr>
                            <m:t>𝐵</m:t>
                          </m:r>
                        </m:e>
                      </m:d>
                      <m:r>
                        <a:rPr lang="es-CO" sz="3600" b="0" i="1" smtClean="0">
                          <a:latin typeface="Cambria Math" panose="02040503050406030204" pitchFamily="18" charset="0"/>
                          <a:ea typeface="Cambria Math" panose="02040503050406030204" pitchFamily="18" charset="0"/>
                        </a:rPr>
                        <m:t>−</m:t>
                      </m:r>
                      <m:r>
                        <a:rPr lang="es-CO" sz="3600" b="0" i="1" smtClean="0">
                          <a:latin typeface="Cambria Math" panose="02040503050406030204" pitchFamily="18" charset="0"/>
                          <a:ea typeface="Cambria Math" panose="02040503050406030204" pitchFamily="18" charset="0"/>
                        </a:rPr>
                        <m:t>𝑃</m:t>
                      </m:r>
                      <m:r>
                        <a:rPr lang="es-CO" sz="3600" b="0" i="1" smtClean="0">
                          <a:latin typeface="Cambria Math" panose="02040503050406030204" pitchFamily="18" charset="0"/>
                          <a:ea typeface="Cambria Math" panose="02040503050406030204" pitchFamily="18" charset="0"/>
                        </a:rPr>
                        <m:t>(</m:t>
                      </m:r>
                      <m:r>
                        <a:rPr lang="es-CO" sz="3600" b="0" i="1" smtClean="0">
                          <a:latin typeface="Cambria Math" panose="02040503050406030204" pitchFamily="18" charset="0"/>
                          <a:ea typeface="Cambria Math" panose="02040503050406030204" pitchFamily="18" charset="0"/>
                        </a:rPr>
                        <m:t>𝐴</m:t>
                      </m:r>
                      <m:r>
                        <a:rPr lang="es-CO" sz="3600" b="0" i="1" smtClean="0">
                          <a:latin typeface="Cambria Math" panose="02040503050406030204" pitchFamily="18" charset="0"/>
                          <a:ea typeface="Cambria Math" panose="02040503050406030204" pitchFamily="18" charset="0"/>
                        </a:rPr>
                        <m:t>⋂</m:t>
                      </m:r>
                      <m:r>
                        <a:rPr lang="es-CO" sz="3600" b="0" i="1" smtClean="0">
                          <a:latin typeface="Cambria Math" panose="02040503050406030204" pitchFamily="18" charset="0"/>
                          <a:ea typeface="Cambria Math" panose="02040503050406030204" pitchFamily="18" charset="0"/>
                        </a:rPr>
                        <m:t>𝐵</m:t>
                      </m:r>
                      <m:r>
                        <a:rPr lang="es-CO" sz="3600" b="0" i="1" smtClean="0">
                          <a:latin typeface="Cambria Math" panose="02040503050406030204" pitchFamily="18" charset="0"/>
                          <a:ea typeface="Cambria Math" panose="02040503050406030204" pitchFamily="18" charset="0"/>
                        </a:rPr>
                        <m:t>)</m:t>
                      </m:r>
                    </m:oMath>
                  </m:oMathPara>
                </a14:m>
                <a:endParaRPr lang="es-CO" sz="36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685801" y="609600"/>
                <a:ext cx="10131425" cy="3649133"/>
              </a:xfrm>
              <a:blipFill>
                <a:blip r:embed="rId2"/>
                <a:stretch>
                  <a:fillRect/>
                </a:stretch>
              </a:blipFill>
            </p:spPr>
            <p:txBody>
              <a:bodyPr/>
              <a:lstStyle/>
              <a:p>
                <a:r>
                  <a:rPr lang="es-CO">
                    <a:noFill/>
                  </a:rPr>
                  <a:t> </a:t>
                </a:r>
              </a:p>
            </p:txBody>
          </p:sp>
        </mc:Fallback>
      </mc:AlternateContent>
      <p:pic>
        <p:nvPicPr>
          <p:cNvPr id="5" name="Imagen 4"/>
          <p:cNvPicPr>
            <a:picLocks noChangeAspect="1"/>
          </p:cNvPicPr>
          <p:nvPr/>
        </p:nvPicPr>
        <p:blipFill>
          <a:blip r:embed="rId3"/>
          <a:stretch>
            <a:fillRect/>
          </a:stretch>
        </p:blipFill>
        <p:spPr>
          <a:xfrm>
            <a:off x="198070" y="3221640"/>
            <a:ext cx="11737010" cy="2855310"/>
          </a:xfrm>
          <a:prstGeom prst="rect">
            <a:avLst/>
          </a:prstGeom>
        </p:spPr>
      </p:pic>
    </p:spTree>
    <p:extLst>
      <p:ext uri="{BB962C8B-B14F-4D97-AF65-F5344CB8AC3E}">
        <p14:creationId xmlns:p14="http://schemas.microsoft.com/office/powerpoint/2010/main" val="33003424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5897" y="609600"/>
            <a:ext cx="11380075" cy="1456267"/>
          </a:xfrm>
        </p:spPr>
        <p:txBody>
          <a:bodyPr>
            <a:normAutofit/>
          </a:bodyPr>
          <a:lstStyle/>
          <a:p>
            <a:pPr algn="ctr"/>
            <a:r>
              <a:rPr lang="es-CO" sz="3200" b="1" dirty="0" smtClean="0"/>
              <a:t>Para tres eventos que no son mutuamente excluyentes </a:t>
            </a:r>
            <a:endParaRPr lang="es-CO" sz="3200" b="1"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685801" y="609600"/>
                <a:ext cx="10131425" cy="3649133"/>
              </a:xfrm>
            </p:spPr>
            <p:txBody>
              <a:bodyPr>
                <a:normAutofit/>
              </a:bodyPr>
              <a:lstStyle/>
              <a:p>
                <a:pPr marL="0" indent="0" algn="ctr">
                  <a:buNone/>
                </a:pPr>
                <a:endParaRPr lang="es-CO" sz="4000" b="0" i="1" dirty="0" smtClean="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s-CO" sz="4000" b="0" i="1" smtClean="0">
                          <a:latin typeface="Cambria Math" panose="02040503050406030204" pitchFamily="18" charset="0"/>
                        </a:rPr>
                        <m:t>𝑃</m:t>
                      </m:r>
                      <m:d>
                        <m:dPr>
                          <m:ctrlPr>
                            <a:rPr lang="es-CO" sz="4000" b="0" i="1" smtClean="0">
                              <a:latin typeface="Cambria Math" panose="02040503050406030204" pitchFamily="18" charset="0"/>
                            </a:rPr>
                          </m:ctrlPr>
                        </m:dPr>
                        <m:e>
                          <m:r>
                            <a:rPr lang="es-CO" sz="4000" b="0" i="1" smtClean="0">
                              <a:latin typeface="Cambria Math" panose="02040503050406030204" pitchFamily="18" charset="0"/>
                            </a:rPr>
                            <m:t>𝐴</m:t>
                          </m:r>
                          <m:r>
                            <a:rPr lang="es-CO" sz="4000" b="0" i="1" smtClean="0">
                              <a:latin typeface="Cambria Math" panose="02040503050406030204" pitchFamily="18" charset="0"/>
                              <a:ea typeface="Cambria Math" panose="02040503050406030204" pitchFamily="18" charset="0"/>
                            </a:rPr>
                            <m:t>⋃</m:t>
                          </m:r>
                          <m:r>
                            <a:rPr lang="es-CO" sz="4000" b="0" i="1" smtClean="0">
                              <a:latin typeface="Cambria Math" panose="02040503050406030204" pitchFamily="18" charset="0"/>
                              <a:ea typeface="Cambria Math" panose="02040503050406030204" pitchFamily="18" charset="0"/>
                            </a:rPr>
                            <m:t>𝐵</m:t>
                          </m:r>
                          <m:r>
                            <a:rPr lang="es-CO" sz="4000" i="1">
                              <a:latin typeface="Cambria Math" panose="02040503050406030204" pitchFamily="18" charset="0"/>
                              <a:ea typeface="Cambria Math" panose="02040503050406030204" pitchFamily="18" charset="0"/>
                            </a:rPr>
                            <m:t>⋃</m:t>
                          </m:r>
                          <m:r>
                            <a:rPr lang="es-CO" sz="4000" b="0" i="1" smtClean="0">
                              <a:latin typeface="Cambria Math" panose="02040503050406030204" pitchFamily="18" charset="0"/>
                              <a:ea typeface="Cambria Math" panose="02040503050406030204" pitchFamily="18" charset="0"/>
                            </a:rPr>
                            <m:t>𝐶</m:t>
                          </m:r>
                        </m:e>
                      </m:d>
                      <m:r>
                        <a:rPr lang="es-CO" sz="4000" b="0" i="1" smtClean="0">
                          <a:latin typeface="Cambria Math" panose="02040503050406030204" pitchFamily="18" charset="0"/>
                          <a:ea typeface="Cambria Math" panose="02040503050406030204" pitchFamily="18" charset="0"/>
                        </a:rPr>
                        <m:t>=</m:t>
                      </m:r>
                      <m:r>
                        <a:rPr lang="es-CO" sz="4000" b="0" i="1" smtClean="0">
                          <a:latin typeface="Cambria Math" panose="02040503050406030204" pitchFamily="18" charset="0"/>
                          <a:ea typeface="Cambria Math" panose="02040503050406030204" pitchFamily="18" charset="0"/>
                        </a:rPr>
                        <m:t>𝑃</m:t>
                      </m:r>
                      <m:d>
                        <m:dPr>
                          <m:ctrlPr>
                            <a:rPr lang="es-CO" sz="4000" b="0" i="1" smtClean="0">
                              <a:latin typeface="Cambria Math" panose="02040503050406030204" pitchFamily="18" charset="0"/>
                              <a:ea typeface="Cambria Math" panose="02040503050406030204" pitchFamily="18" charset="0"/>
                            </a:rPr>
                          </m:ctrlPr>
                        </m:dPr>
                        <m:e>
                          <m:r>
                            <a:rPr lang="es-CO" sz="4000" b="0" i="1" smtClean="0">
                              <a:latin typeface="Cambria Math" panose="02040503050406030204" pitchFamily="18" charset="0"/>
                              <a:ea typeface="Cambria Math" panose="02040503050406030204" pitchFamily="18" charset="0"/>
                            </a:rPr>
                            <m:t>𝐴</m:t>
                          </m:r>
                        </m:e>
                      </m:d>
                      <m:r>
                        <a:rPr lang="es-CO" sz="4000" b="0" i="1" smtClean="0">
                          <a:latin typeface="Cambria Math" panose="02040503050406030204" pitchFamily="18" charset="0"/>
                          <a:ea typeface="Cambria Math" panose="02040503050406030204" pitchFamily="18" charset="0"/>
                        </a:rPr>
                        <m:t>+</m:t>
                      </m:r>
                      <m:r>
                        <a:rPr lang="es-CO" sz="4000" b="0" i="1" smtClean="0">
                          <a:latin typeface="Cambria Math" panose="02040503050406030204" pitchFamily="18" charset="0"/>
                          <a:ea typeface="Cambria Math" panose="02040503050406030204" pitchFamily="18" charset="0"/>
                        </a:rPr>
                        <m:t>𝑃</m:t>
                      </m:r>
                      <m:d>
                        <m:dPr>
                          <m:ctrlPr>
                            <a:rPr lang="es-CO" sz="4000" b="0" i="1" smtClean="0">
                              <a:latin typeface="Cambria Math" panose="02040503050406030204" pitchFamily="18" charset="0"/>
                              <a:ea typeface="Cambria Math" panose="02040503050406030204" pitchFamily="18" charset="0"/>
                            </a:rPr>
                          </m:ctrlPr>
                        </m:dPr>
                        <m:e>
                          <m:r>
                            <a:rPr lang="es-CO" sz="4000" b="0" i="1" smtClean="0">
                              <a:latin typeface="Cambria Math" panose="02040503050406030204" pitchFamily="18" charset="0"/>
                              <a:ea typeface="Cambria Math" panose="02040503050406030204" pitchFamily="18" charset="0"/>
                            </a:rPr>
                            <m:t>𝐵</m:t>
                          </m:r>
                        </m:e>
                      </m:d>
                      <m:r>
                        <a:rPr lang="es-CO" sz="4000" i="1">
                          <a:latin typeface="Cambria Math" panose="02040503050406030204" pitchFamily="18" charset="0"/>
                          <a:ea typeface="Cambria Math" panose="02040503050406030204" pitchFamily="18" charset="0"/>
                        </a:rPr>
                        <m:t>+</m:t>
                      </m:r>
                      <m:r>
                        <a:rPr lang="es-CO" sz="4000" i="1">
                          <a:latin typeface="Cambria Math" panose="02040503050406030204" pitchFamily="18" charset="0"/>
                          <a:ea typeface="Cambria Math" panose="02040503050406030204" pitchFamily="18" charset="0"/>
                        </a:rPr>
                        <m:t>𝑃</m:t>
                      </m:r>
                      <m:d>
                        <m:dPr>
                          <m:ctrlPr>
                            <a:rPr lang="es-CO" sz="4000" i="1">
                              <a:latin typeface="Cambria Math" panose="02040503050406030204" pitchFamily="18" charset="0"/>
                              <a:ea typeface="Cambria Math" panose="02040503050406030204" pitchFamily="18" charset="0"/>
                            </a:rPr>
                          </m:ctrlPr>
                        </m:dPr>
                        <m:e>
                          <m:r>
                            <a:rPr lang="es-CO" sz="4000" b="0" i="1" smtClean="0">
                              <a:latin typeface="Cambria Math" panose="02040503050406030204" pitchFamily="18" charset="0"/>
                              <a:ea typeface="Cambria Math" panose="02040503050406030204" pitchFamily="18" charset="0"/>
                            </a:rPr>
                            <m:t>𝐶</m:t>
                          </m:r>
                        </m:e>
                      </m:d>
                    </m:oMath>
                  </m:oMathPara>
                </a14:m>
                <a:endParaRPr lang="es-CO" sz="4000" i="1" dirty="0" smtClean="0">
                  <a:latin typeface="Cambria Math" panose="02040503050406030204" pitchFamily="18" charset="0"/>
                  <a:ea typeface="Cambria Math" panose="02040503050406030204" pitchFamily="18" charset="0"/>
                </a:endParaRPr>
              </a:p>
              <a:p>
                <a:pPr marL="0" indent="0" algn="ctr">
                  <a:buNone/>
                </a:pPr>
                <a14:m>
                  <m:oMath xmlns:m="http://schemas.openxmlformats.org/officeDocument/2006/math">
                    <m:r>
                      <a:rPr lang="es-CO" sz="4000" b="0" i="1" smtClean="0">
                        <a:latin typeface="Cambria Math" panose="02040503050406030204" pitchFamily="18" charset="0"/>
                        <a:ea typeface="Cambria Math" panose="02040503050406030204" pitchFamily="18" charset="0"/>
                      </a:rPr>
                      <m:t>−</m:t>
                    </m:r>
                    <m:r>
                      <a:rPr lang="es-CO" sz="4000" b="0" i="1" smtClean="0">
                        <a:latin typeface="Cambria Math" panose="02040503050406030204" pitchFamily="18" charset="0"/>
                        <a:ea typeface="Cambria Math" panose="02040503050406030204" pitchFamily="18" charset="0"/>
                      </a:rPr>
                      <m:t>𝑃</m:t>
                    </m:r>
                    <m:r>
                      <a:rPr lang="es-CO" sz="4000" b="0" i="1" smtClean="0">
                        <a:latin typeface="Cambria Math" panose="02040503050406030204" pitchFamily="18" charset="0"/>
                        <a:ea typeface="Cambria Math" panose="02040503050406030204" pitchFamily="18" charset="0"/>
                      </a:rPr>
                      <m:t>(</m:t>
                    </m:r>
                    <m:r>
                      <a:rPr lang="es-CO" sz="4000" b="0" i="1" smtClean="0">
                        <a:latin typeface="Cambria Math" panose="02040503050406030204" pitchFamily="18" charset="0"/>
                        <a:ea typeface="Cambria Math" panose="02040503050406030204" pitchFamily="18" charset="0"/>
                      </a:rPr>
                      <m:t>𝐴</m:t>
                    </m:r>
                    <m:r>
                      <a:rPr lang="es-CO" sz="4000" b="0" i="1" smtClean="0">
                        <a:latin typeface="Cambria Math" panose="02040503050406030204" pitchFamily="18" charset="0"/>
                        <a:ea typeface="Cambria Math" panose="02040503050406030204" pitchFamily="18" charset="0"/>
                      </a:rPr>
                      <m:t>⋂</m:t>
                    </m:r>
                    <m:r>
                      <a:rPr lang="es-CO" sz="4000" b="0" i="1" smtClean="0">
                        <a:latin typeface="Cambria Math" panose="02040503050406030204" pitchFamily="18" charset="0"/>
                        <a:ea typeface="Cambria Math" panose="02040503050406030204" pitchFamily="18" charset="0"/>
                      </a:rPr>
                      <m:t>𝐵</m:t>
                    </m:r>
                    <m:r>
                      <a:rPr lang="es-CO" sz="4000" b="0" i="1" smtClean="0">
                        <a:latin typeface="Cambria Math" panose="02040503050406030204" pitchFamily="18" charset="0"/>
                        <a:ea typeface="Cambria Math" panose="02040503050406030204" pitchFamily="18" charset="0"/>
                      </a:rPr>
                      <m:t>)</m:t>
                    </m:r>
                  </m:oMath>
                </a14:m>
                <a:r>
                  <a:rPr lang="es-CO" sz="4000" dirty="0">
                    <a:ea typeface="Cambria Math" panose="02040503050406030204" pitchFamily="18" charset="0"/>
                  </a:rPr>
                  <a:t> </a:t>
                </a:r>
                <a14:m>
                  <m:oMath xmlns:m="http://schemas.openxmlformats.org/officeDocument/2006/math">
                    <m:r>
                      <a:rPr lang="es-CO" sz="4000" i="1">
                        <a:latin typeface="Cambria Math" panose="02040503050406030204" pitchFamily="18" charset="0"/>
                        <a:ea typeface="Cambria Math" panose="02040503050406030204" pitchFamily="18" charset="0"/>
                      </a:rPr>
                      <m:t>−</m:t>
                    </m:r>
                    <m:r>
                      <a:rPr lang="es-CO" sz="4000" i="1">
                        <a:latin typeface="Cambria Math" panose="02040503050406030204" pitchFamily="18" charset="0"/>
                        <a:ea typeface="Cambria Math" panose="02040503050406030204" pitchFamily="18" charset="0"/>
                      </a:rPr>
                      <m:t>𝑃</m:t>
                    </m:r>
                    <m:r>
                      <a:rPr lang="es-CO" sz="4000" i="1">
                        <a:latin typeface="Cambria Math" panose="02040503050406030204" pitchFamily="18" charset="0"/>
                        <a:ea typeface="Cambria Math" panose="02040503050406030204" pitchFamily="18" charset="0"/>
                      </a:rPr>
                      <m:t>(</m:t>
                    </m:r>
                    <m:r>
                      <a:rPr lang="es-CO" sz="4000" i="1">
                        <a:latin typeface="Cambria Math" panose="02040503050406030204" pitchFamily="18" charset="0"/>
                        <a:ea typeface="Cambria Math" panose="02040503050406030204" pitchFamily="18" charset="0"/>
                      </a:rPr>
                      <m:t>𝐴</m:t>
                    </m:r>
                    <m:r>
                      <a:rPr lang="es-CO" sz="4000" i="1">
                        <a:latin typeface="Cambria Math" panose="02040503050406030204" pitchFamily="18" charset="0"/>
                        <a:ea typeface="Cambria Math" panose="02040503050406030204" pitchFamily="18" charset="0"/>
                      </a:rPr>
                      <m:t>⋂</m:t>
                    </m:r>
                    <m:r>
                      <a:rPr lang="es-CO" sz="4000" b="0" i="1" smtClean="0">
                        <a:latin typeface="Cambria Math" panose="02040503050406030204" pitchFamily="18" charset="0"/>
                        <a:ea typeface="Cambria Math" panose="02040503050406030204" pitchFamily="18" charset="0"/>
                      </a:rPr>
                      <m:t>𝐶</m:t>
                    </m:r>
                    <m:r>
                      <a:rPr lang="es-CO" sz="4000" i="1">
                        <a:latin typeface="Cambria Math" panose="02040503050406030204" pitchFamily="18" charset="0"/>
                        <a:ea typeface="Cambria Math" panose="02040503050406030204" pitchFamily="18" charset="0"/>
                      </a:rPr>
                      <m:t>)</m:t>
                    </m:r>
                  </m:oMath>
                </a14:m>
                <a:r>
                  <a:rPr lang="es-CO" sz="4000" dirty="0">
                    <a:ea typeface="Cambria Math" panose="02040503050406030204" pitchFamily="18" charset="0"/>
                  </a:rPr>
                  <a:t> </a:t>
                </a:r>
                <a14:m>
                  <m:oMath xmlns:m="http://schemas.openxmlformats.org/officeDocument/2006/math">
                    <m:r>
                      <a:rPr lang="es-CO" sz="4000" i="1">
                        <a:latin typeface="Cambria Math" panose="02040503050406030204" pitchFamily="18" charset="0"/>
                        <a:ea typeface="Cambria Math" panose="02040503050406030204" pitchFamily="18" charset="0"/>
                      </a:rPr>
                      <m:t>−</m:t>
                    </m:r>
                    <m:r>
                      <a:rPr lang="es-CO" sz="4000" i="1">
                        <a:latin typeface="Cambria Math" panose="02040503050406030204" pitchFamily="18" charset="0"/>
                        <a:ea typeface="Cambria Math" panose="02040503050406030204" pitchFamily="18" charset="0"/>
                      </a:rPr>
                      <m:t>𝑃</m:t>
                    </m:r>
                    <m:r>
                      <a:rPr lang="es-CO" sz="4000" i="1">
                        <a:latin typeface="Cambria Math" panose="02040503050406030204" pitchFamily="18" charset="0"/>
                        <a:ea typeface="Cambria Math" panose="02040503050406030204" pitchFamily="18" charset="0"/>
                      </a:rPr>
                      <m:t>(</m:t>
                    </m:r>
                    <m:r>
                      <a:rPr lang="es-CO" sz="4000" b="0" i="1" smtClean="0">
                        <a:latin typeface="Cambria Math" panose="02040503050406030204" pitchFamily="18" charset="0"/>
                        <a:ea typeface="Cambria Math" panose="02040503050406030204" pitchFamily="18" charset="0"/>
                      </a:rPr>
                      <m:t>𝐶</m:t>
                    </m:r>
                    <m:r>
                      <a:rPr lang="es-CO" sz="4000" i="1">
                        <a:latin typeface="Cambria Math" panose="02040503050406030204" pitchFamily="18" charset="0"/>
                        <a:ea typeface="Cambria Math" panose="02040503050406030204" pitchFamily="18" charset="0"/>
                      </a:rPr>
                      <m:t>⋂</m:t>
                    </m:r>
                    <m:r>
                      <a:rPr lang="es-CO" sz="4000" i="1">
                        <a:latin typeface="Cambria Math" panose="02040503050406030204" pitchFamily="18" charset="0"/>
                        <a:ea typeface="Cambria Math" panose="02040503050406030204" pitchFamily="18" charset="0"/>
                      </a:rPr>
                      <m:t>𝐵</m:t>
                    </m:r>
                    <m:r>
                      <a:rPr lang="es-CO" sz="4000" i="1">
                        <a:latin typeface="Cambria Math" panose="02040503050406030204" pitchFamily="18" charset="0"/>
                        <a:ea typeface="Cambria Math" panose="02040503050406030204" pitchFamily="18" charset="0"/>
                      </a:rPr>
                      <m:t>)</m:t>
                    </m:r>
                  </m:oMath>
                </a14:m>
                <a:r>
                  <a:rPr lang="es-CO" sz="4000" dirty="0">
                    <a:ea typeface="Cambria Math" panose="02040503050406030204" pitchFamily="18" charset="0"/>
                  </a:rPr>
                  <a:t> </a:t>
                </a:r>
                <a14:m>
                  <m:oMath xmlns:m="http://schemas.openxmlformats.org/officeDocument/2006/math">
                    <m:r>
                      <a:rPr lang="es-CO" sz="4000" i="1" dirty="0" smtClean="0">
                        <a:latin typeface="Cambria Math" panose="02040503050406030204" pitchFamily="18" charset="0"/>
                        <a:ea typeface="Cambria Math" panose="02040503050406030204" pitchFamily="18" charset="0"/>
                      </a:rPr>
                      <m:t>+</m:t>
                    </m:r>
                    <m:r>
                      <a:rPr lang="es-CO" sz="4000" i="1">
                        <a:latin typeface="Cambria Math" panose="02040503050406030204" pitchFamily="18" charset="0"/>
                        <a:ea typeface="Cambria Math" panose="02040503050406030204" pitchFamily="18" charset="0"/>
                      </a:rPr>
                      <m:t>𝑃</m:t>
                    </m:r>
                    <m:r>
                      <a:rPr lang="es-CO" sz="4000" i="1">
                        <a:latin typeface="Cambria Math" panose="02040503050406030204" pitchFamily="18" charset="0"/>
                        <a:ea typeface="Cambria Math" panose="02040503050406030204" pitchFamily="18" charset="0"/>
                      </a:rPr>
                      <m:t>(</m:t>
                    </m:r>
                    <m:r>
                      <a:rPr lang="es-CO" sz="4000" i="1">
                        <a:latin typeface="Cambria Math" panose="02040503050406030204" pitchFamily="18" charset="0"/>
                        <a:ea typeface="Cambria Math" panose="02040503050406030204" pitchFamily="18" charset="0"/>
                      </a:rPr>
                      <m:t>𝐴</m:t>
                    </m:r>
                    <m:r>
                      <a:rPr lang="es-CO" sz="4000" i="1">
                        <a:latin typeface="Cambria Math" panose="02040503050406030204" pitchFamily="18" charset="0"/>
                        <a:ea typeface="Cambria Math" panose="02040503050406030204" pitchFamily="18" charset="0"/>
                      </a:rPr>
                      <m:t>⋂</m:t>
                    </m:r>
                    <m:r>
                      <a:rPr lang="es-CO" sz="4000" i="1">
                        <a:latin typeface="Cambria Math" panose="02040503050406030204" pitchFamily="18" charset="0"/>
                        <a:ea typeface="Cambria Math" panose="02040503050406030204" pitchFamily="18" charset="0"/>
                      </a:rPr>
                      <m:t>𝐵</m:t>
                    </m:r>
                    <m:r>
                      <a:rPr lang="es-CO" sz="4000" i="1">
                        <a:latin typeface="Cambria Math" panose="02040503050406030204" pitchFamily="18" charset="0"/>
                        <a:ea typeface="Cambria Math" panose="02040503050406030204" pitchFamily="18" charset="0"/>
                      </a:rPr>
                      <m:t>⋂</m:t>
                    </m:r>
                    <m:r>
                      <a:rPr lang="es-CO" sz="4000" b="0" i="1" smtClean="0">
                        <a:latin typeface="Cambria Math" panose="02040503050406030204" pitchFamily="18" charset="0"/>
                        <a:ea typeface="Cambria Math" panose="02040503050406030204" pitchFamily="18" charset="0"/>
                      </a:rPr>
                      <m:t>𝐶</m:t>
                    </m:r>
                    <m:r>
                      <a:rPr lang="es-CO" sz="4000" i="1">
                        <a:latin typeface="Cambria Math" panose="02040503050406030204" pitchFamily="18" charset="0"/>
                        <a:ea typeface="Cambria Math" panose="02040503050406030204" pitchFamily="18" charset="0"/>
                      </a:rPr>
                      <m:t>)</m:t>
                    </m:r>
                  </m:oMath>
                </a14:m>
                <a:endParaRPr lang="es-CO" sz="40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685801" y="609600"/>
                <a:ext cx="10131425" cy="3649133"/>
              </a:xfrm>
              <a:blipFill>
                <a:blip r:embed="rId2"/>
                <a:stretch>
                  <a:fillRect/>
                </a:stretch>
              </a:blipFill>
            </p:spPr>
            <p:txBody>
              <a:bodyPr/>
              <a:lstStyle/>
              <a:p>
                <a:r>
                  <a:rPr lang="es-CO">
                    <a:noFill/>
                  </a:rPr>
                  <a:t> </a:t>
                </a:r>
              </a:p>
            </p:txBody>
          </p:sp>
        </mc:Fallback>
      </mc:AlternateContent>
      <p:pic>
        <p:nvPicPr>
          <p:cNvPr id="4" name="Imagen 3"/>
          <p:cNvPicPr>
            <a:picLocks noChangeAspect="1"/>
          </p:cNvPicPr>
          <p:nvPr/>
        </p:nvPicPr>
        <p:blipFill>
          <a:blip r:embed="rId3"/>
          <a:stretch>
            <a:fillRect/>
          </a:stretch>
        </p:blipFill>
        <p:spPr>
          <a:xfrm>
            <a:off x="4663755" y="4258733"/>
            <a:ext cx="2604357" cy="1948272"/>
          </a:xfrm>
          <a:prstGeom prst="rect">
            <a:avLst/>
          </a:prstGeom>
        </p:spPr>
      </p:pic>
    </p:spTree>
    <p:extLst>
      <p:ext uri="{BB962C8B-B14F-4D97-AF65-F5344CB8AC3E}">
        <p14:creationId xmlns:p14="http://schemas.microsoft.com/office/powerpoint/2010/main" val="12905777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5801" y="472965"/>
            <a:ext cx="10131425" cy="370051"/>
          </a:xfrm>
        </p:spPr>
        <p:txBody>
          <a:bodyPr>
            <a:normAutofit fontScale="90000"/>
          </a:bodyPr>
          <a:lstStyle/>
          <a:p>
            <a:pPr algn="ctr"/>
            <a:r>
              <a:rPr lang="es-CO" b="1" dirty="0" smtClean="0"/>
              <a:t>Técnicas de conteo y probabilidad</a:t>
            </a:r>
            <a:endParaRPr lang="es-CO" b="1" dirty="0"/>
          </a:p>
        </p:txBody>
      </p:sp>
      <mc:AlternateContent xmlns:mc="http://schemas.openxmlformats.org/markup-compatibility/2006">
        <mc:Choice xmlns:a14="http://schemas.microsoft.com/office/drawing/2010/main" Requires="a14">
          <p:sp>
            <p:nvSpPr>
              <p:cNvPr id="3" name="Marcador de contenido 2"/>
              <p:cNvSpPr>
                <a:spLocks noGrp="1"/>
              </p:cNvSpPr>
              <p:nvPr>
                <p:ph idx="1"/>
              </p:nvPr>
            </p:nvSpPr>
            <p:spPr>
              <a:xfrm>
                <a:off x="685801" y="1229710"/>
                <a:ext cx="11180377" cy="5223641"/>
              </a:xfrm>
            </p:spPr>
            <p:txBody>
              <a:bodyPr>
                <a:normAutofit lnSpcReduction="10000"/>
              </a:bodyPr>
              <a:lstStyle/>
              <a:p>
                <a:pPr marL="0" indent="0">
                  <a:buNone/>
                </a:pPr>
                <a:r>
                  <a:rPr lang="es-CO" sz="2200" dirty="0" smtClean="0"/>
                  <a:t>Un </a:t>
                </a:r>
                <a:r>
                  <a:rPr lang="es-CO" sz="2200" dirty="0"/>
                  <a:t>almacén </a:t>
                </a:r>
                <a:r>
                  <a:rPr lang="es-CO" sz="2200" dirty="0" smtClean="0"/>
                  <a:t>recibió </a:t>
                </a:r>
                <a:r>
                  <a:rPr lang="es-CO" sz="2200" dirty="0"/>
                  <a:t>25 impresoras, de las cuales 10 son </a:t>
                </a:r>
                <a:r>
                  <a:rPr lang="es-CO" sz="2200" dirty="0" smtClean="0"/>
                  <a:t>a láser y </a:t>
                </a:r>
                <a:r>
                  <a:rPr lang="es-CO" sz="2200" dirty="0"/>
                  <a:t>15 son </a:t>
                </a:r>
                <a:r>
                  <a:rPr lang="es-CO" sz="2200" dirty="0" smtClean="0"/>
                  <a:t>de </a:t>
                </a:r>
                <a:r>
                  <a:rPr lang="es-CO" sz="2200" dirty="0"/>
                  <a:t>inyección de tinta. Si 6 de estas 25 se seleccionan al azar para que </a:t>
                </a:r>
                <a:r>
                  <a:rPr lang="es-CO" sz="2200" dirty="0" smtClean="0"/>
                  <a:t>las revise </a:t>
                </a:r>
                <a:r>
                  <a:rPr lang="es-CO" sz="2200" dirty="0"/>
                  <a:t>un </a:t>
                </a:r>
                <a:r>
                  <a:rPr lang="es-CO" sz="2200" dirty="0" smtClean="0"/>
                  <a:t>técnico</a:t>
                </a:r>
                <a:r>
                  <a:rPr lang="es-CO" sz="2200" dirty="0" smtClean="0"/>
                  <a:t>.</a:t>
                </a:r>
              </a:p>
              <a:p>
                <a:pPr marL="0" indent="0">
                  <a:buNone/>
                </a:pPr>
                <a:r>
                  <a:rPr lang="es-CO" sz="2200" dirty="0" smtClean="0"/>
                  <a:t>De cuantas formas se pueden seleccionar?</a:t>
                </a:r>
              </a:p>
              <a:p>
                <a:pPr marL="0" indent="0">
                  <a:buNone/>
                </a:pPr>
                <a:r>
                  <a:rPr lang="es-CO" sz="2200" dirty="0" smtClean="0"/>
                  <a:t>La pregunta es ¿Qué técnica de conteo se podría aplicar?</a:t>
                </a:r>
              </a:p>
              <a:p>
                <a:pPr marL="0" indent="0">
                  <a:buNone/>
                </a:pPr>
                <a:r>
                  <a:rPr lang="es-CO" sz="2200" dirty="0" smtClean="0"/>
                  <a:t>Es una combinación</a:t>
                </a:r>
              </a:p>
              <a:p>
                <a:pPr marL="0" indent="0">
                  <a:buNone/>
                </a:pPr>
                <a14:m>
                  <m:oMathPara xmlns:m="http://schemas.openxmlformats.org/officeDocument/2006/math">
                    <m:oMathParaPr>
                      <m:jc m:val="centerGroup"/>
                    </m:oMathParaPr>
                    <m:oMath xmlns:m="http://schemas.openxmlformats.org/officeDocument/2006/math">
                      <m:d>
                        <m:dPr>
                          <m:ctrlPr>
                            <a:rPr lang="es-CO" sz="2200" i="1" smtClean="0">
                              <a:latin typeface="Cambria Math" panose="02040503050406030204" pitchFamily="18" charset="0"/>
                            </a:rPr>
                          </m:ctrlPr>
                        </m:dPr>
                        <m:e>
                          <m:f>
                            <m:fPr>
                              <m:type m:val="noBar"/>
                              <m:ctrlPr>
                                <a:rPr lang="es-CO" sz="2200" i="1" smtClean="0">
                                  <a:latin typeface="Cambria Math" panose="02040503050406030204" pitchFamily="18" charset="0"/>
                                </a:rPr>
                              </m:ctrlPr>
                            </m:fPr>
                            <m:num>
                              <m:r>
                                <a:rPr lang="es-CO" sz="2200" b="0" i="1" smtClean="0">
                                  <a:latin typeface="Cambria Math" panose="02040503050406030204" pitchFamily="18" charset="0"/>
                                </a:rPr>
                                <m:t>25</m:t>
                              </m:r>
                            </m:num>
                            <m:den>
                              <m:r>
                                <a:rPr lang="es-CO" sz="2200" b="0" i="1" smtClean="0">
                                  <a:latin typeface="Cambria Math" panose="02040503050406030204" pitchFamily="18" charset="0"/>
                                </a:rPr>
                                <m:t>6</m:t>
                              </m:r>
                            </m:den>
                          </m:f>
                        </m:e>
                      </m:d>
                      <m:r>
                        <a:rPr lang="es-CO" sz="2200" b="0" i="1" smtClean="0">
                          <a:latin typeface="Cambria Math" panose="02040503050406030204" pitchFamily="18" charset="0"/>
                        </a:rPr>
                        <m:t>=177100 </m:t>
                      </m:r>
                      <m:r>
                        <a:rPr lang="es-CO" sz="2200" b="0" i="1" smtClean="0">
                          <a:latin typeface="Cambria Math" panose="02040503050406030204" pitchFamily="18" charset="0"/>
                        </a:rPr>
                        <m:t>𝑓𝑜𝑟𝑚𝑎𝑠</m:t>
                      </m:r>
                      <m:r>
                        <a:rPr lang="es-CO" sz="2200" b="0" i="1" smtClean="0">
                          <a:latin typeface="Cambria Math" panose="02040503050406030204" pitchFamily="18" charset="0"/>
                        </a:rPr>
                        <m:t> </m:t>
                      </m:r>
                      <m:r>
                        <a:rPr lang="es-CO" sz="2200" b="0" i="1" smtClean="0">
                          <a:latin typeface="Cambria Math" panose="02040503050406030204" pitchFamily="18" charset="0"/>
                        </a:rPr>
                        <m:t>𝑑𝑖𝑓𝑒𝑟𝑒𝑛𝑡𝑒𝑠</m:t>
                      </m:r>
                    </m:oMath>
                  </m:oMathPara>
                </a14:m>
                <a:endParaRPr lang="es-CO" sz="2200" dirty="0" smtClean="0"/>
              </a:p>
              <a:p>
                <a:r>
                  <a:rPr lang="es-CO" sz="2200" dirty="0" smtClean="0"/>
                  <a:t>De cuantas formas podría seleccionarlas si deseo que exactamente  3 de las elegidas sean de tinta </a:t>
                </a:r>
              </a:p>
              <a:p>
                <a:r>
                  <a:rPr lang="es-CO" sz="2200" dirty="0" smtClean="0"/>
                  <a:t>De las 15 de tinta selecciono 3, de las 10 de laser selecciono 3 </a:t>
                </a:r>
              </a:p>
              <a:p>
                <a:pPr marL="0" indent="0">
                  <a:buNone/>
                </a:pPr>
                <a14:m>
                  <m:oMathPara xmlns:m="http://schemas.openxmlformats.org/officeDocument/2006/math">
                    <m:oMathParaPr>
                      <m:jc m:val="centerGroup"/>
                    </m:oMathParaPr>
                    <m:oMath xmlns:m="http://schemas.openxmlformats.org/officeDocument/2006/math">
                      <m:d>
                        <m:dPr>
                          <m:ctrlPr>
                            <a:rPr lang="es-CO" sz="2200" i="1">
                              <a:latin typeface="Cambria Math" panose="02040503050406030204" pitchFamily="18" charset="0"/>
                            </a:rPr>
                          </m:ctrlPr>
                        </m:dPr>
                        <m:e>
                          <m:f>
                            <m:fPr>
                              <m:type m:val="noBar"/>
                              <m:ctrlPr>
                                <a:rPr lang="es-CO" sz="2200" i="1">
                                  <a:latin typeface="Cambria Math" panose="02040503050406030204" pitchFamily="18" charset="0"/>
                                </a:rPr>
                              </m:ctrlPr>
                            </m:fPr>
                            <m:num>
                              <m:r>
                                <a:rPr lang="es-CO" sz="2200" b="0" i="1" smtClean="0">
                                  <a:latin typeface="Cambria Math" panose="02040503050406030204" pitchFamily="18" charset="0"/>
                                </a:rPr>
                                <m:t>1</m:t>
                              </m:r>
                              <m:r>
                                <a:rPr lang="es-CO" sz="2200" i="1">
                                  <a:latin typeface="Cambria Math" panose="02040503050406030204" pitchFamily="18" charset="0"/>
                                </a:rPr>
                                <m:t>5</m:t>
                              </m:r>
                            </m:num>
                            <m:den>
                              <m:r>
                                <a:rPr lang="es-CO" sz="2200" b="0" i="1" smtClean="0">
                                  <a:latin typeface="Cambria Math" panose="02040503050406030204" pitchFamily="18" charset="0"/>
                                </a:rPr>
                                <m:t>3</m:t>
                              </m:r>
                            </m:den>
                          </m:f>
                        </m:e>
                      </m:d>
                      <m:d>
                        <m:dPr>
                          <m:ctrlPr>
                            <a:rPr lang="es-CO" sz="2200" i="1">
                              <a:latin typeface="Cambria Math" panose="02040503050406030204" pitchFamily="18" charset="0"/>
                            </a:rPr>
                          </m:ctrlPr>
                        </m:dPr>
                        <m:e>
                          <m:f>
                            <m:fPr>
                              <m:type m:val="noBar"/>
                              <m:ctrlPr>
                                <a:rPr lang="es-CO" sz="2200" i="1">
                                  <a:latin typeface="Cambria Math" panose="02040503050406030204" pitchFamily="18" charset="0"/>
                                </a:rPr>
                              </m:ctrlPr>
                            </m:fPr>
                            <m:num>
                              <m:r>
                                <a:rPr lang="es-CO" sz="2200" b="0" i="1" smtClean="0">
                                  <a:latin typeface="Cambria Math" panose="02040503050406030204" pitchFamily="18" charset="0"/>
                                </a:rPr>
                                <m:t>10</m:t>
                              </m:r>
                            </m:num>
                            <m:den>
                              <m:r>
                                <a:rPr lang="es-CO" sz="2200" b="0" i="1" smtClean="0">
                                  <a:latin typeface="Cambria Math" panose="02040503050406030204" pitchFamily="18" charset="0"/>
                                </a:rPr>
                                <m:t>3</m:t>
                              </m:r>
                            </m:den>
                          </m:f>
                        </m:e>
                      </m:d>
                      <m:r>
                        <a:rPr lang="es-CO" sz="2200" i="1">
                          <a:latin typeface="Cambria Math" panose="02040503050406030204" pitchFamily="18" charset="0"/>
                        </a:rPr>
                        <m:t>=</m:t>
                      </m:r>
                      <m:r>
                        <a:rPr lang="es-CO" sz="2200" b="0" i="1" smtClean="0">
                          <a:latin typeface="Cambria Math" panose="02040503050406030204" pitchFamily="18" charset="0"/>
                        </a:rPr>
                        <m:t>54600</m:t>
                      </m:r>
                      <m:r>
                        <a:rPr lang="es-CO" sz="2200" i="1">
                          <a:latin typeface="Cambria Math" panose="02040503050406030204" pitchFamily="18" charset="0"/>
                        </a:rPr>
                        <m:t> </m:t>
                      </m:r>
                      <m:r>
                        <a:rPr lang="es-CO" sz="2200" i="1">
                          <a:latin typeface="Cambria Math" panose="02040503050406030204" pitchFamily="18" charset="0"/>
                        </a:rPr>
                        <m:t>𝑓𝑜𝑟𝑚𝑎𝑠</m:t>
                      </m:r>
                      <m:r>
                        <a:rPr lang="es-CO" sz="2200" i="1">
                          <a:latin typeface="Cambria Math" panose="02040503050406030204" pitchFamily="18" charset="0"/>
                        </a:rPr>
                        <m:t> </m:t>
                      </m:r>
                      <m:r>
                        <a:rPr lang="es-CO" sz="2200" i="1">
                          <a:latin typeface="Cambria Math" panose="02040503050406030204" pitchFamily="18" charset="0"/>
                        </a:rPr>
                        <m:t>𝑑𝑖𝑓𝑒𝑟𝑒𝑛𝑡𝑒𝑠</m:t>
                      </m:r>
                    </m:oMath>
                  </m:oMathPara>
                </a14:m>
                <a:endParaRPr lang="es-CO" sz="2200" dirty="0" smtClean="0"/>
              </a:p>
            </p:txBody>
          </p:sp>
        </mc:Choice>
        <mc:Fallback>
          <p:sp>
            <p:nvSpPr>
              <p:cNvPr id="3" name="Marcador de contenido 2"/>
              <p:cNvSpPr>
                <a:spLocks noGrp="1" noRot="1" noChangeAspect="1" noMove="1" noResize="1" noEditPoints="1" noAdjustHandles="1" noChangeArrowheads="1" noChangeShapeType="1" noTextEdit="1"/>
              </p:cNvSpPr>
              <p:nvPr>
                <p:ph idx="1"/>
              </p:nvPr>
            </p:nvSpPr>
            <p:spPr>
              <a:xfrm>
                <a:off x="685801" y="1229710"/>
                <a:ext cx="11180377" cy="5223641"/>
              </a:xfrm>
              <a:blipFill>
                <a:blip r:embed="rId2"/>
                <a:stretch>
                  <a:fillRect l="-709" r="-981"/>
                </a:stretch>
              </a:blipFill>
            </p:spPr>
            <p:txBody>
              <a:bodyPr/>
              <a:lstStyle/>
              <a:p>
                <a:r>
                  <a:rPr lang="es-CO">
                    <a:noFill/>
                  </a:rPr>
                  <a:t> </a:t>
                </a:r>
              </a:p>
            </p:txBody>
          </p:sp>
        </mc:Fallback>
      </mc:AlternateContent>
      <p:pic>
        <p:nvPicPr>
          <p:cNvPr id="4" name="Imagen 3"/>
          <p:cNvPicPr>
            <a:picLocks noChangeAspect="1"/>
          </p:cNvPicPr>
          <p:nvPr/>
        </p:nvPicPr>
        <p:blipFill>
          <a:blip r:embed="rId3"/>
          <a:stretch>
            <a:fillRect/>
          </a:stretch>
        </p:blipFill>
        <p:spPr>
          <a:xfrm>
            <a:off x="10056428" y="5058761"/>
            <a:ext cx="1809750" cy="1504950"/>
          </a:xfrm>
          <a:prstGeom prst="rect">
            <a:avLst/>
          </a:prstGeom>
        </p:spPr>
      </p:pic>
    </p:spTree>
    <p:extLst>
      <p:ext uri="{BB962C8B-B14F-4D97-AF65-F5344CB8AC3E}">
        <p14:creationId xmlns:p14="http://schemas.microsoft.com/office/powerpoint/2010/main" val="29210735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Marcador de contenido 2"/>
              <p:cNvSpPr>
                <a:spLocks noGrp="1"/>
              </p:cNvSpPr>
              <p:nvPr>
                <p:ph idx="1"/>
              </p:nvPr>
            </p:nvSpPr>
            <p:spPr>
              <a:xfrm>
                <a:off x="126124" y="1187669"/>
                <a:ext cx="11792607" cy="4897821"/>
              </a:xfrm>
            </p:spPr>
            <p:txBody>
              <a:bodyPr>
                <a:normAutofit fontScale="92500" lnSpcReduction="20000"/>
              </a:bodyPr>
              <a:lstStyle/>
              <a:p>
                <a:pPr marL="0" indent="0">
                  <a:buNone/>
                </a:pPr>
                <a:r>
                  <a:rPr lang="es-CO" sz="3000" dirty="0" smtClean="0"/>
                  <a:t>¿Cuál es la probabilidad de que:</a:t>
                </a:r>
              </a:p>
              <a:p>
                <a:r>
                  <a:rPr lang="es-CO" sz="3000" dirty="0"/>
                  <a:t>Exactamente 3 de las seleccionadas sean impresoras de inyección de </a:t>
                </a:r>
                <a:r>
                  <a:rPr lang="es-CO" sz="3000" dirty="0" smtClean="0"/>
                  <a:t>tinta</a:t>
                </a:r>
              </a:p>
              <a:p>
                <a:pPr marL="0" indent="0">
                  <a:buNone/>
                </a:pPr>
                <a14:m>
                  <m:oMathPara xmlns:m="http://schemas.openxmlformats.org/officeDocument/2006/math">
                    <m:oMathParaPr>
                      <m:jc m:val="centerGroup"/>
                    </m:oMathParaPr>
                    <m:oMath xmlns:m="http://schemas.openxmlformats.org/officeDocument/2006/math">
                      <m:f>
                        <m:fPr>
                          <m:ctrlPr>
                            <a:rPr lang="es-CO" sz="3000" i="1" smtClean="0">
                              <a:latin typeface="Cambria Math" panose="02040503050406030204" pitchFamily="18" charset="0"/>
                            </a:rPr>
                          </m:ctrlPr>
                        </m:fPr>
                        <m:num>
                          <m:d>
                            <m:dPr>
                              <m:ctrlPr>
                                <a:rPr lang="es-CO" sz="3000" i="1">
                                  <a:latin typeface="Cambria Math" panose="02040503050406030204" pitchFamily="18" charset="0"/>
                                </a:rPr>
                              </m:ctrlPr>
                            </m:dPr>
                            <m:e>
                              <m:f>
                                <m:fPr>
                                  <m:type m:val="noBar"/>
                                  <m:ctrlPr>
                                    <a:rPr lang="es-CO" sz="3000" i="1">
                                      <a:latin typeface="Cambria Math" panose="02040503050406030204" pitchFamily="18" charset="0"/>
                                    </a:rPr>
                                  </m:ctrlPr>
                                </m:fPr>
                                <m:num>
                                  <m:r>
                                    <a:rPr lang="es-CO" sz="3000" i="1">
                                      <a:latin typeface="Cambria Math" panose="02040503050406030204" pitchFamily="18" charset="0"/>
                                    </a:rPr>
                                    <m:t>1</m:t>
                                  </m:r>
                                  <m:r>
                                    <a:rPr lang="es-CO" sz="3000" i="1">
                                      <a:latin typeface="Cambria Math" panose="02040503050406030204" pitchFamily="18" charset="0"/>
                                    </a:rPr>
                                    <m:t>5</m:t>
                                  </m:r>
                                </m:num>
                                <m:den>
                                  <m:r>
                                    <a:rPr lang="es-CO" sz="3000" i="1">
                                      <a:latin typeface="Cambria Math" panose="02040503050406030204" pitchFamily="18" charset="0"/>
                                    </a:rPr>
                                    <m:t>3</m:t>
                                  </m:r>
                                </m:den>
                              </m:f>
                            </m:e>
                          </m:d>
                          <m:d>
                            <m:dPr>
                              <m:ctrlPr>
                                <a:rPr lang="es-CO" sz="3000" i="1">
                                  <a:latin typeface="Cambria Math" panose="02040503050406030204" pitchFamily="18" charset="0"/>
                                </a:rPr>
                              </m:ctrlPr>
                            </m:dPr>
                            <m:e>
                              <m:f>
                                <m:fPr>
                                  <m:type m:val="noBar"/>
                                  <m:ctrlPr>
                                    <a:rPr lang="es-CO" sz="3000" i="1">
                                      <a:latin typeface="Cambria Math" panose="02040503050406030204" pitchFamily="18" charset="0"/>
                                    </a:rPr>
                                  </m:ctrlPr>
                                </m:fPr>
                                <m:num>
                                  <m:r>
                                    <a:rPr lang="es-CO" sz="3000" i="1">
                                      <a:latin typeface="Cambria Math" panose="02040503050406030204" pitchFamily="18" charset="0"/>
                                    </a:rPr>
                                    <m:t>10</m:t>
                                  </m:r>
                                </m:num>
                                <m:den>
                                  <m:r>
                                    <a:rPr lang="es-CO" sz="3000" i="1">
                                      <a:latin typeface="Cambria Math" panose="02040503050406030204" pitchFamily="18" charset="0"/>
                                    </a:rPr>
                                    <m:t>3</m:t>
                                  </m:r>
                                </m:den>
                              </m:f>
                            </m:e>
                          </m:d>
                        </m:num>
                        <m:den>
                          <m:d>
                            <m:dPr>
                              <m:ctrlPr>
                                <a:rPr lang="es-CO" sz="3000" i="1">
                                  <a:latin typeface="Cambria Math" panose="02040503050406030204" pitchFamily="18" charset="0"/>
                                </a:rPr>
                              </m:ctrlPr>
                            </m:dPr>
                            <m:e>
                              <m:f>
                                <m:fPr>
                                  <m:type m:val="noBar"/>
                                  <m:ctrlPr>
                                    <a:rPr lang="es-CO" sz="3000" i="1">
                                      <a:latin typeface="Cambria Math" panose="02040503050406030204" pitchFamily="18" charset="0"/>
                                    </a:rPr>
                                  </m:ctrlPr>
                                </m:fPr>
                                <m:num>
                                  <m:r>
                                    <a:rPr lang="es-CO" sz="3000" i="1">
                                      <a:latin typeface="Cambria Math" panose="02040503050406030204" pitchFamily="18" charset="0"/>
                                    </a:rPr>
                                    <m:t>25</m:t>
                                  </m:r>
                                </m:num>
                                <m:den>
                                  <m:r>
                                    <a:rPr lang="es-CO" sz="3000" i="1">
                                      <a:latin typeface="Cambria Math" panose="02040503050406030204" pitchFamily="18" charset="0"/>
                                    </a:rPr>
                                    <m:t>6</m:t>
                                  </m:r>
                                </m:den>
                              </m:f>
                            </m:e>
                          </m:d>
                        </m:den>
                      </m:f>
                      <m:r>
                        <a:rPr lang="es-CO" sz="3000" b="0" i="1" smtClean="0">
                          <a:latin typeface="Cambria Math" panose="02040503050406030204" pitchFamily="18" charset="0"/>
                        </a:rPr>
                        <m:t>=</m:t>
                      </m:r>
                      <m:f>
                        <m:fPr>
                          <m:ctrlPr>
                            <a:rPr lang="es-CO" sz="3000" b="0" i="1" smtClean="0">
                              <a:latin typeface="Cambria Math" panose="02040503050406030204" pitchFamily="18" charset="0"/>
                            </a:rPr>
                          </m:ctrlPr>
                        </m:fPr>
                        <m:num>
                          <m:r>
                            <a:rPr lang="es-CO" sz="3000" b="0" i="1" smtClean="0">
                              <a:latin typeface="Cambria Math" panose="02040503050406030204" pitchFamily="18" charset="0"/>
                            </a:rPr>
                            <m:t>54600</m:t>
                          </m:r>
                        </m:num>
                        <m:den>
                          <m:r>
                            <a:rPr lang="es-CO" sz="3000" b="0" i="1" smtClean="0">
                              <a:latin typeface="Cambria Math" panose="02040503050406030204" pitchFamily="18" charset="0"/>
                            </a:rPr>
                            <m:t>177100</m:t>
                          </m:r>
                        </m:den>
                      </m:f>
                      <m:r>
                        <a:rPr lang="es-CO" sz="3000" b="0" i="1" smtClean="0">
                          <a:latin typeface="Cambria Math" panose="02040503050406030204" pitchFamily="18" charset="0"/>
                        </a:rPr>
                        <m:t>=0,31</m:t>
                      </m:r>
                    </m:oMath>
                  </m:oMathPara>
                </a14:m>
                <a:endParaRPr lang="es-CO" sz="3000" dirty="0" smtClean="0"/>
              </a:p>
              <a:p>
                <a:pPr marL="0" indent="0">
                  <a:buNone/>
                </a:pPr>
                <a:endParaRPr lang="es-CO" sz="3000" dirty="0" smtClean="0"/>
              </a:p>
              <a:p>
                <a:r>
                  <a:rPr lang="es-CO" sz="3000" dirty="0" smtClean="0"/>
                  <a:t>Exactamente </a:t>
                </a:r>
                <a:r>
                  <a:rPr lang="es-CO" sz="3000" dirty="0"/>
                  <a:t>4 de las seleccionadas sean impresoras de inyección de </a:t>
                </a:r>
                <a:r>
                  <a:rPr lang="es-CO" sz="3000" dirty="0" smtClean="0"/>
                  <a:t>tinta. (conservamos el mismo denominador)</a:t>
                </a:r>
              </a:p>
              <a:p>
                <a:pPr marL="0" indent="0">
                  <a:buNone/>
                </a:pPr>
                <a14:m>
                  <m:oMathPara xmlns:m="http://schemas.openxmlformats.org/officeDocument/2006/math">
                    <m:oMathParaPr>
                      <m:jc m:val="centerGroup"/>
                    </m:oMathParaPr>
                    <m:oMath xmlns:m="http://schemas.openxmlformats.org/officeDocument/2006/math">
                      <m:f>
                        <m:fPr>
                          <m:ctrlPr>
                            <a:rPr lang="es-CO" sz="3000" i="1" smtClean="0">
                              <a:latin typeface="Cambria Math" panose="02040503050406030204" pitchFamily="18" charset="0"/>
                            </a:rPr>
                          </m:ctrlPr>
                        </m:fPr>
                        <m:num>
                          <m:d>
                            <m:dPr>
                              <m:ctrlPr>
                                <a:rPr lang="es-CO" sz="3000" i="1">
                                  <a:latin typeface="Cambria Math" panose="02040503050406030204" pitchFamily="18" charset="0"/>
                                </a:rPr>
                              </m:ctrlPr>
                            </m:dPr>
                            <m:e>
                              <m:f>
                                <m:fPr>
                                  <m:type m:val="noBar"/>
                                  <m:ctrlPr>
                                    <a:rPr lang="es-CO" sz="3000" i="1">
                                      <a:latin typeface="Cambria Math" panose="02040503050406030204" pitchFamily="18" charset="0"/>
                                    </a:rPr>
                                  </m:ctrlPr>
                                </m:fPr>
                                <m:num>
                                  <m:r>
                                    <a:rPr lang="es-CO" sz="3000" i="1">
                                      <a:latin typeface="Cambria Math" panose="02040503050406030204" pitchFamily="18" charset="0"/>
                                    </a:rPr>
                                    <m:t>15</m:t>
                                  </m:r>
                                </m:num>
                                <m:den>
                                  <m:r>
                                    <a:rPr lang="es-CO" sz="3000" b="0" i="1" smtClean="0">
                                      <a:latin typeface="Cambria Math" panose="02040503050406030204" pitchFamily="18" charset="0"/>
                                    </a:rPr>
                                    <m:t>4</m:t>
                                  </m:r>
                                </m:den>
                              </m:f>
                            </m:e>
                          </m:d>
                          <m:d>
                            <m:dPr>
                              <m:ctrlPr>
                                <a:rPr lang="es-CO" sz="3000" i="1">
                                  <a:latin typeface="Cambria Math" panose="02040503050406030204" pitchFamily="18" charset="0"/>
                                </a:rPr>
                              </m:ctrlPr>
                            </m:dPr>
                            <m:e>
                              <m:f>
                                <m:fPr>
                                  <m:type m:val="noBar"/>
                                  <m:ctrlPr>
                                    <a:rPr lang="es-CO" sz="3000" i="1">
                                      <a:latin typeface="Cambria Math" panose="02040503050406030204" pitchFamily="18" charset="0"/>
                                    </a:rPr>
                                  </m:ctrlPr>
                                </m:fPr>
                                <m:num>
                                  <m:r>
                                    <a:rPr lang="es-CO" sz="3000" i="1">
                                      <a:latin typeface="Cambria Math" panose="02040503050406030204" pitchFamily="18" charset="0"/>
                                    </a:rPr>
                                    <m:t>10</m:t>
                                  </m:r>
                                </m:num>
                                <m:den>
                                  <m:r>
                                    <a:rPr lang="es-CO" sz="3000" b="0" i="1" smtClean="0">
                                      <a:latin typeface="Cambria Math" panose="02040503050406030204" pitchFamily="18" charset="0"/>
                                    </a:rPr>
                                    <m:t>2</m:t>
                                  </m:r>
                                </m:den>
                              </m:f>
                            </m:e>
                          </m:d>
                        </m:num>
                        <m:den>
                          <m:d>
                            <m:dPr>
                              <m:ctrlPr>
                                <a:rPr lang="es-CO" sz="3000" i="1">
                                  <a:latin typeface="Cambria Math" panose="02040503050406030204" pitchFamily="18" charset="0"/>
                                </a:rPr>
                              </m:ctrlPr>
                            </m:dPr>
                            <m:e>
                              <m:f>
                                <m:fPr>
                                  <m:type m:val="noBar"/>
                                  <m:ctrlPr>
                                    <a:rPr lang="es-CO" sz="3000" i="1">
                                      <a:latin typeface="Cambria Math" panose="02040503050406030204" pitchFamily="18" charset="0"/>
                                    </a:rPr>
                                  </m:ctrlPr>
                                </m:fPr>
                                <m:num>
                                  <m:r>
                                    <a:rPr lang="es-CO" sz="3000" i="1">
                                      <a:latin typeface="Cambria Math" panose="02040503050406030204" pitchFamily="18" charset="0"/>
                                    </a:rPr>
                                    <m:t>25</m:t>
                                  </m:r>
                                </m:num>
                                <m:den>
                                  <m:r>
                                    <a:rPr lang="es-CO" sz="3000" i="1">
                                      <a:latin typeface="Cambria Math" panose="02040503050406030204" pitchFamily="18" charset="0"/>
                                    </a:rPr>
                                    <m:t>6</m:t>
                                  </m:r>
                                </m:den>
                              </m:f>
                            </m:e>
                          </m:d>
                        </m:den>
                      </m:f>
                      <m:r>
                        <a:rPr lang="es-CO" sz="3000" i="1">
                          <a:latin typeface="Cambria Math" panose="02040503050406030204" pitchFamily="18" charset="0"/>
                        </a:rPr>
                        <m:t>=</m:t>
                      </m:r>
                      <m:f>
                        <m:fPr>
                          <m:ctrlPr>
                            <a:rPr lang="es-CO" sz="3000" i="1">
                              <a:latin typeface="Cambria Math" panose="02040503050406030204" pitchFamily="18" charset="0"/>
                            </a:rPr>
                          </m:ctrlPr>
                        </m:fPr>
                        <m:num>
                          <m:r>
                            <a:rPr lang="es-CO" sz="3000" i="1">
                              <a:latin typeface="Cambria Math" panose="02040503050406030204" pitchFamily="18" charset="0"/>
                            </a:rPr>
                            <m:t>54600</m:t>
                          </m:r>
                        </m:num>
                        <m:den>
                          <m:r>
                            <a:rPr lang="es-CO" sz="3000" i="1">
                              <a:latin typeface="Cambria Math" panose="02040503050406030204" pitchFamily="18" charset="0"/>
                            </a:rPr>
                            <m:t>177100</m:t>
                          </m:r>
                        </m:den>
                      </m:f>
                      <m:r>
                        <a:rPr lang="es-CO" sz="3000" i="1">
                          <a:latin typeface="Cambria Math" panose="02040503050406030204" pitchFamily="18" charset="0"/>
                        </a:rPr>
                        <m:t>=0,3</m:t>
                      </m:r>
                      <m:r>
                        <a:rPr lang="es-CO" sz="3000" b="0" i="1" smtClean="0">
                          <a:latin typeface="Cambria Math" panose="02040503050406030204" pitchFamily="18" charset="0"/>
                        </a:rPr>
                        <m:t>4</m:t>
                      </m:r>
                    </m:oMath>
                  </m:oMathPara>
                </a14:m>
                <a:endParaRPr lang="es-CO" sz="3000" dirty="0"/>
              </a:p>
              <a:p>
                <a:endParaRPr lang="es-CO" dirty="0" smtClean="0"/>
              </a:p>
              <a:p>
                <a:pPr marL="0" indent="0">
                  <a:buNone/>
                </a:pPr>
                <a:endParaRPr lang="es-CO" dirty="0"/>
              </a:p>
              <a:p>
                <a:endParaRPr lang="es-CO" dirty="0" smtClean="0"/>
              </a:p>
              <a:p>
                <a:endParaRPr lang="es-CO" dirty="0"/>
              </a:p>
            </p:txBody>
          </p:sp>
        </mc:Choice>
        <mc:Fallback>
          <p:sp>
            <p:nvSpPr>
              <p:cNvPr id="3" name="Marcador de contenido 2"/>
              <p:cNvSpPr>
                <a:spLocks noGrp="1" noRot="1" noChangeAspect="1" noMove="1" noResize="1" noEditPoints="1" noAdjustHandles="1" noChangeArrowheads="1" noChangeShapeType="1" noTextEdit="1"/>
              </p:cNvSpPr>
              <p:nvPr>
                <p:ph idx="1"/>
              </p:nvPr>
            </p:nvSpPr>
            <p:spPr>
              <a:xfrm>
                <a:off x="126124" y="1187669"/>
                <a:ext cx="11792607" cy="4897821"/>
              </a:xfrm>
              <a:blipFill>
                <a:blip r:embed="rId2"/>
                <a:stretch>
                  <a:fillRect l="-1086" t="-13823"/>
                </a:stretch>
              </a:blipFill>
            </p:spPr>
            <p:txBody>
              <a:bodyPr/>
              <a:lstStyle/>
              <a:p>
                <a:r>
                  <a:rPr lang="es-CO">
                    <a:noFill/>
                  </a:rPr>
                  <a:t> </a:t>
                </a:r>
              </a:p>
            </p:txBody>
          </p:sp>
        </mc:Fallback>
      </mc:AlternateContent>
    </p:spTree>
    <p:extLst>
      <p:ext uri="{BB962C8B-B14F-4D97-AF65-F5344CB8AC3E}">
        <p14:creationId xmlns:p14="http://schemas.microsoft.com/office/powerpoint/2010/main" val="41514608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Marcador de contenido 2"/>
              <p:cNvSpPr>
                <a:spLocks noGrp="1"/>
              </p:cNvSpPr>
              <p:nvPr>
                <p:ph idx="1"/>
              </p:nvPr>
            </p:nvSpPr>
            <p:spPr>
              <a:xfrm>
                <a:off x="685801" y="283779"/>
                <a:ext cx="10917620" cy="6274676"/>
              </a:xfrm>
            </p:spPr>
            <p:txBody>
              <a:bodyPr>
                <a:normAutofit/>
              </a:bodyPr>
              <a:lstStyle/>
              <a:p>
                <a:r>
                  <a:rPr lang="es-CO" sz="2400" dirty="0" smtClean="0"/>
                  <a:t>Por lo menos 3 impresoras sean de inyección de tinta. Hasta cuantas impresoras de tinta puedo seleccionar?</a:t>
                </a:r>
              </a:p>
              <a:p>
                <a:pPr marL="0" indent="0">
                  <a:buNone/>
                </a:pPr>
                <a14:m>
                  <m:oMathPara xmlns:m="http://schemas.openxmlformats.org/officeDocument/2006/math">
                    <m:oMathParaPr>
                      <m:jc m:val="centerGroup"/>
                    </m:oMathParaPr>
                    <m:oMath xmlns:m="http://schemas.openxmlformats.org/officeDocument/2006/math">
                      <m:f>
                        <m:fPr>
                          <m:ctrlPr>
                            <a:rPr lang="es-CO" sz="2400" i="1">
                              <a:latin typeface="Cambria Math" panose="02040503050406030204" pitchFamily="18" charset="0"/>
                            </a:rPr>
                          </m:ctrlPr>
                        </m:fPr>
                        <m:num>
                          <m:d>
                            <m:dPr>
                              <m:ctrlPr>
                                <a:rPr lang="es-CO" sz="2400" i="1">
                                  <a:latin typeface="Cambria Math" panose="02040503050406030204" pitchFamily="18" charset="0"/>
                                </a:rPr>
                              </m:ctrlPr>
                            </m:dPr>
                            <m:e>
                              <m:f>
                                <m:fPr>
                                  <m:type m:val="noBar"/>
                                  <m:ctrlPr>
                                    <a:rPr lang="es-CO" sz="2400" i="1">
                                      <a:latin typeface="Cambria Math" panose="02040503050406030204" pitchFamily="18" charset="0"/>
                                    </a:rPr>
                                  </m:ctrlPr>
                                </m:fPr>
                                <m:num>
                                  <m:r>
                                    <a:rPr lang="es-CO" sz="2400" i="1">
                                      <a:latin typeface="Cambria Math" panose="02040503050406030204" pitchFamily="18" charset="0"/>
                                    </a:rPr>
                                    <m:t>15</m:t>
                                  </m:r>
                                </m:num>
                                <m:den>
                                  <m:r>
                                    <a:rPr lang="es-CO" sz="2400" i="1">
                                      <a:latin typeface="Cambria Math" panose="02040503050406030204" pitchFamily="18" charset="0"/>
                                    </a:rPr>
                                    <m:t>3</m:t>
                                  </m:r>
                                </m:den>
                              </m:f>
                            </m:e>
                          </m:d>
                          <m:d>
                            <m:dPr>
                              <m:ctrlPr>
                                <a:rPr lang="es-CO" sz="2400" i="1">
                                  <a:latin typeface="Cambria Math" panose="02040503050406030204" pitchFamily="18" charset="0"/>
                                </a:rPr>
                              </m:ctrlPr>
                            </m:dPr>
                            <m:e>
                              <m:f>
                                <m:fPr>
                                  <m:type m:val="noBar"/>
                                  <m:ctrlPr>
                                    <a:rPr lang="es-CO" sz="2400" i="1">
                                      <a:latin typeface="Cambria Math" panose="02040503050406030204" pitchFamily="18" charset="0"/>
                                    </a:rPr>
                                  </m:ctrlPr>
                                </m:fPr>
                                <m:num>
                                  <m:r>
                                    <a:rPr lang="es-CO" sz="2400" i="1">
                                      <a:latin typeface="Cambria Math" panose="02040503050406030204" pitchFamily="18" charset="0"/>
                                    </a:rPr>
                                    <m:t>10</m:t>
                                  </m:r>
                                </m:num>
                                <m:den>
                                  <m:r>
                                    <a:rPr lang="es-CO" sz="2400" i="1">
                                      <a:latin typeface="Cambria Math" panose="02040503050406030204" pitchFamily="18" charset="0"/>
                                    </a:rPr>
                                    <m:t>3</m:t>
                                  </m:r>
                                </m:den>
                              </m:f>
                            </m:e>
                          </m:d>
                        </m:num>
                        <m:den>
                          <m:d>
                            <m:dPr>
                              <m:ctrlPr>
                                <a:rPr lang="es-CO" sz="2400" i="1">
                                  <a:latin typeface="Cambria Math" panose="02040503050406030204" pitchFamily="18" charset="0"/>
                                </a:rPr>
                              </m:ctrlPr>
                            </m:dPr>
                            <m:e>
                              <m:f>
                                <m:fPr>
                                  <m:type m:val="noBar"/>
                                  <m:ctrlPr>
                                    <a:rPr lang="es-CO" sz="2400" i="1">
                                      <a:latin typeface="Cambria Math" panose="02040503050406030204" pitchFamily="18" charset="0"/>
                                    </a:rPr>
                                  </m:ctrlPr>
                                </m:fPr>
                                <m:num>
                                  <m:r>
                                    <a:rPr lang="es-CO" sz="2400" i="1">
                                      <a:latin typeface="Cambria Math" panose="02040503050406030204" pitchFamily="18" charset="0"/>
                                    </a:rPr>
                                    <m:t>25</m:t>
                                  </m:r>
                                </m:num>
                                <m:den>
                                  <m:r>
                                    <a:rPr lang="es-CO" sz="2400" i="1">
                                      <a:latin typeface="Cambria Math" panose="02040503050406030204" pitchFamily="18" charset="0"/>
                                    </a:rPr>
                                    <m:t>6</m:t>
                                  </m:r>
                                </m:den>
                              </m:f>
                            </m:e>
                          </m:d>
                        </m:den>
                      </m:f>
                      <m:r>
                        <a:rPr lang="es-CO" sz="2400" i="1">
                          <a:latin typeface="Cambria Math" panose="02040503050406030204" pitchFamily="18" charset="0"/>
                        </a:rPr>
                        <m:t>+</m:t>
                      </m:r>
                      <m:f>
                        <m:fPr>
                          <m:ctrlPr>
                            <a:rPr lang="es-CO" sz="2400" i="1">
                              <a:latin typeface="Cambria Math" panose="02040503050406030204" pitchFamily="18" charset="0"/>
                            </a:rPr>
                          </m:ctrlPr>
                        </m:fPr>
                        <m:num>
                          <m:d>
                            <m:dPr>
                              <m:ctrlPr>
                                <a:rPr lang="es-CO" sz="2400" i="1">
                                  <a:latin typeface="Cambria Math" panose="02040503050406030204" pitchFamily="18" charset="0"/>
                                </a:rPr>
                              </m:ctrlPr>
                            </m:dPr>
                            <m:e>
                              <m:f>
                                <m:fPr>
                                  <m:type m:val="noBar"/>
                                  <m:ctrlPr>
                                    <a:rPr lang="es-CO" sz="2400" i="1">
                                      <a:latin typeface="Cambria Math" panose="02040503050406030204" pitchFamily="18" charset="0"/>
                                    </a:rPr>
                                  </m:ctrlPr>
                                </m:fPr>
                                <m:num>
                                  <m:r>
                                    <a:rPr lang="es-CO" sz="2400" i="1">
                                      <a:latin typeface="Cambria Math" panose="02040503050406030204" pitchFamily="18" charset="0"/>
                                    </a:rPr>
                                    <m:t>15</m:t>
                                  </m:r>
                                </m:num>
                                <m:den>
                                  <m:r>
                                    <a:rPr lang="es-CO" sz="2400" i="1">
                                      <a:latin typeface="Cambria Math" panose="02040503050406030204" pitchFamily="18" charset="0"/>
                                    </a:rPr>
                                    <m:t>4</m:t>
                                  </m:r>
                                </m:den>
                              </m:f>
                            </m:e>
                          </m:d>
                          <m:d>
                            <m:dPr>
                              <m:ctrlPr>
                                <a:rPr lang="es-CO" sz="2400" i="1">
                                  <a:latin typeface="Cambria Math" panose="02040503050406030204" pitchFamily="18" charset="0"/>
                                </a:rPr>
                              </m:ctrlPr>
                            </m:dPr>
                            <m:e>
                              <m:f>
                                <m:fPr>
                                  <m:type m:val="noBar"/>
                                  <m:ctrlPr>
                                    <a:rPr lang="es-CO" sz="2400" i="1">
                                      <a:latin typeface="Cambria Math" panose="02040503050406030204" pitchFamily="18" charset="0"/>
                                    </a:rPr>
                                  </m:ctrlPr>
                                </m:fPr>
                                <m:num>
                                  <m:r>
                                    <a:rPr lang="es-CO" sz="2400" i="1">
                                      <a:latin typeface="Cambria Math" panose="02040503050406030204" pitchFamily="18" charset="0"/>
                                    </a:rPr>
                                    <m:t>10</m:t>
                                  </m:r>
                                </m:num>
                                <m:den>
                                  <m:r>
                                    <a:rPr lang="es-CO" sz="2400" i="1">
                                      <a:latin typeface="Cambria Math" panose="02040503050406030204" pitchFamily="18" charset="0"/>
                                    </a:rPr>
                                    <m:t>2</m:t>
                                  </m:r>
                                </m:den>
                              </m:f>
                            </m:e>
                          </m:d>
                        </m:num>
                        <m:den>
                          <m:d>
                            <m:dPr>
                              <m:ctrlPr>
                                <a:rPr lang="es-CO" sz="2400" i="1">
                                  <a:latin typeface="Cambria Math" panose="02040503050406030204" pitchFamily="18" charset="0"/>
                                </a:rPr>
                              </m:ctrlPr>
                            </m:dPr>
                            <m:e>
                              <m:f>
                                <m:fPr>
                                  <m:type m:val="noBar"/>
                                  <m:ctrlPr>
                                    <a:rPr lang="es-CO" sz="2400" i="1">
                                      <a:latin typeface="Cambria Math" panose="02040503050406030204" pitchFamily="18" charset="0"/>
                                    </a:rPr>
                                  </m:ctrlPr>
                                </m:fPr>
                                <m:num>
                                  <m:r>
                                    <a:rPr lang="es-CO" sz="2400" i="1">
                                      <a:latin typeface="Cambria Math" panose="02040503050406030204" pitchFamily="18" charset="0"/>
                                    </a:rPr>
                                    <m:t>25</m:t>
                                  </m:r>
                                </m:num>
                                <m:den>
                                  <m:r>
                                    <a:rPr lang="es-CO" sz="2400" i="1">
                                      <a:latin typeface="Cambria Math" panose="02040503050406030204" pitchFamily="18" charset="0"/>
                                    </a:rPr>
                                    <m:t>6</m:t>
                                  </m:r>
                                </m:den>
                              </m:f>
                            </m:e>
                          </m:d>
                        </m:den>
                      </m:f>
                      <m:r>
                        <a:rPr lang="es-CO" sz="2400" i="1">
                          <a:latin typeface="Cambria Math" panose="02040503050406030204" pitchFamily="18" charset="0"/>
                        </a:rPr>
                        <m:t>+</m:t>
                      </m:r>
                      <m:f>
                        <m:fPr>
                          <m:ctrlPr>
                            <a:rPr lang="es-CO" sz="2400" i="1">
                              <a:latin typeface="Cambria Math" panose="02040503050406030204" pitchFamily="18" charset="0"/>
                            </a:rPr>
                          </m:ctrlPr>
                        </m:fPr>
                        <m:num>
                          <m:d>
                            <m:dPr>
                              <m:ctrlPr>
                                <a:rPr lang="es-CO" sz="2400" i="1">
                                  <a:latin typeface="Cambria Math" panose="02040503050406030204" pitchFamily="18" charset="0"/>
                                </a:rPr>
                              </m:ctrlPr>
                            </m:dPr>
                            <m:e>
                              <m:f>
                                <m:fPr>
                                  <m:type m:val="noBar"/>
                                  <m:ctrlPr>
                                    <a:rPr lang="es-CO" sz="2400" i="1">
                                      <a:latin typeface="Cambria Math" panose="02040503050406030204" pitchFamily="18" charset="0"/>
                                    </a:rPr>
                                  </m:ctrlPr>
                                </m:fPr>
                                <m:num>
                                  <m:r>
                                    <a:rPr lang="es-CO" sz="2400" i="1">
                                      <a:latin typeface="Cambria Math" panose="02040503050406030204" pitchFamily="18" charset="0"/>
                                    </a:rPr>
                                    <m:t>15</m:t>
                                  </m:r>
                                </m:num>
                                <m:den>
                                  <m:r>
                                    <a:rPr lang="es-CO" sz="2400" i="1">
                                      <a:latin typeface="Cambria Math" panose="02040503050406030204" pitchFamily="18" charset="0"/>
                                    </a:rPr>
                                    <m:t>5</m:t>
                                  </m:r>
                                </m:den>
                              </m:f>
                            </m:e>
                          </m:d>
                          <m:d>
                            <m:dPr>
                              <m:ctrlPr>
                                <a:rPr lang="es-CO" sz="2400" i="1">
                                  <a:latin typeface="Cambria Math" panose="02040503050406030204" pitchFamily="18" charset="0"/>
                                </a:rPr>
                              </m:ctrlPr>
                            </m:dPr>
                            <m:e>
                              <m:f>
                                <m:fPr>
                                  <m:type m:val="noBar"/>
                                  <m:ctrlPr>
                                    <a:rPr lang="es-CO" sz="2400" i="1">
                                      <a:latin typeface="Cambria Math" panose="02040503050406030204" pitchFamily="18" charset="0"/>
                                    </a:rPr>
                                  </m:ctrlPr>
                                </m:fPr>
                                <m:num>
                                  <m:r>
                                    <a:rPr lang="es-CO" sz="2400" i="1">
                                      <a:latin typeface="Cambria Math" panose="02040503050406030204" pitchFamily="18" charset="0"/>
                                    </a:rPr>
                                    <m:t>10</m:t>
                                  </m:r>
                                </m:num>
                                <m:den>
                                  <m:r>
                                    <a:rPr lang="es-CO" sz="2400" i="1">
                                      <a:latin typeface="Cambria Math" panose="02040503050406030204" pitchFamily="18" charset="0"/>
                                    </a:rPr>
                                    <m:t>1</m:t>
                                  </m:r>
                                </m:den>
                              </m:f>
                            </m:e>
                          </m:d>
                        </m:num>
                        <m:den>
                          <m:d>
                            <m:dPr>
                              <m:ctrlPr>
                                <a:rPr lang="es-CO" sz="2400" i="1">
                                  <a:latin typeface="Cambria Math" panose="02040503050406030204" pitchFamily="18" charset="0"/>
                                </a:rPr>
                              </m:ctrlPr>
                            </m:dPr>
                            <m:e>
                              <m:f>
                                <m:fPr>
                                  <m:type m:val="noBar"/>
                                  <m:ctrlPr>
                                    <a:rPr lang="es-CO" sz="2400" i="1">
                                      <a:latin typeface="Cambria Math" panose="02040503050406030204" pitchFamily="18" charset="0"/>
                                    </a:rPr>
                                  </m:ctrlPr>
                                </m:fPr>
                                <m:num>
                                  <m:r>
                                    <a:rPr lang="es-CO" sz="2400" i="1">
                                      <a:latin typeface="Cambria Math" panose="02040503050406030204" pitchFamily="18" charset="0"/>
                                    </a:rPr>
                                    <m:t>25</m:t>
                                  </m:r>
                                </m:num>
                                <m:den>
                                  <m:r>
                                    <a:rPr lang="es-CO" sz="2400" i="1">
                                      <a:latin typeface="Cambria Math" panose="02040503050406030204" pitchFamily="18" charset="0"/>
                                    </a:rPr>
                                    <m:t>6</m:t>
                                  </m:r>
                                </m:den>
                              </m:f>
                            </m:e>
                          </m:d>
                        </m:den>
                      </m:f>
                      <m:r>
                        <a:rPr lang="es-CO" sz="2400" i="1">
                          <a:latin typeface="Cambria Math" panose="02040503050406030204" pitchFamily="18" charset="0"/>
                        </a:rPr>
                        <m:t>+</m:t>
                      </m:r>
                      <m:f>
                        <m:fPr>
                          <m:ctrlPr>
                            <a:rPr lang="es-CO" sz="2400" i="1">
                              <a:latin typeface="Cambria Math" panose="02040503050406030204" pitchFamily="18" charset="0"/>
                            </a:rPr>
                          </m:ctrlPr>
                        </m:fPr>
                        <m:num>
                          <m:d>
                            <m:dPr>
                              <m:ctrlPr>
                                <a:rPr lang="es-CO" sz="2400" i="1">
                                  <a:latin typeface="Cambria Math" panose="02040503050406030204" pitchFamily="18" charset="0"/>
                                </a:rPr>
                              </m:ctrlPr>
                            </m:dPr>
                            <m:e>
                              <m:f>
                                <m:fPr>
                                  <m:type m:val="noBar"/>
                                  <m:ctrlPr>
                                    <a:rPr lang="es-CO" sz="2400" i="1">
                                      <a:latin typeface="Cambria Math" panose="02040503050406030204" pitchFamily="18" charset="0"/>
                                    </a:rPr>
                                  </m:ctrlPr>
                                </m:fPr>
                                <m:num>
                                  <m:r>
                                    <a:rPr lang="es-CO" sz="2400" i="1">
                                      <a:latin typeface="Cambria Math" panose="02040503050406030204" pitchFamily="18" charset="0"/>
                                    </a:rPr>
                                    <m:t>15</m:t>
                                  </m:r>
                                </m:num>
                                <m:den>
                                  <m:r>
                                    <a:rPr lang="es-CO" sz="2400" i="1">
                                      <a:latin typeface="Cambria Math" panose="02040503050406030204" pitchFamily="18" charset="0"/>
                                    </a:rPr>
                                    <m:t>6</m:t>
                                  </m:r>
                                </m:den>
                              </m:f>
                            </m:e>
                          </m:d>
                          <m:d>
                            <m:dPr>
                              <m:ctrlPr>
                                <a:rPr lang="es-CO" sz="2400" i="1">
                                  <a:latin typeface="Cambria Math" panose="02040503050406030204" pitchFamily="18" charset="0"/>
                                </a:rPr>
                              </m:ctrlPr>
                            </m:dPr>
                            <m:e>
                              <m:f>
                                <m:fPr>
                                  <m:type m:val="noBar"/>
                                  <m:ctrlPr>
                                    <a:rPr lang="es-CO" sz="2400" i="1">
                                      <a:latin typeface="Cambria Math" panose="02040503050406030204" pitchFamily="18" charset="0"/>
                                    </a:rPr>
                                  </m:ctrlPr>
                                </m:fPr>
                                <m:num>
                                  <m:r>
                                    <a:rPr lang="es-CO" sz="2400" i="1">
                                      <a:latin typeface="Cambria Math" panose="02040503050406030204" pitchFamily="18" charset="0"/>
                                    </a:rPr>
                                    <m:t>10</m:t>
                                  </m:r>
                                </m:num>
                                <m:den>
                                  <m:r>
                                    <a:rPr lang="es-CO" sz="2400" i="1">
                                      <a:latin typeface="Cambria Math" panose="02040503050406030204" pitchFamily="18" charset="0"/>
                                    </a:rPr>
                                    <m:t>0</m:t>
                                  </m:r>
                                </m:den>
                              </m:f>
                            </m:e>
                          </m:d>
                        </m:num>
                        <m:den>
                          <m:d>
                            <m:dPr>
                              <m:ctrlPr>
                                <a:rPr lang="es-CO" sz="2400" i="1">
                                  <a:latin typeface="Cambria Math" panose="02040503050406030204" pitchFamily="18" charset="0"/>
                                </a:rPr>
                              </m:ctrlPr>
                            </m:dPr>
                            <m:e>
                              <m:f>
                                <m:fPr>
                                  <m:type m:val="noBar"/>
                                  <m:ctrlPr>
                                    <a:rPr lang="es-CO" sz="2400" i="1">
                                      <a:latin typeface="Cambria Math" panose="02040503050406030204" pitchFamily="18" charset="0"/>
                                    </a:rPr>
                                  </m:ctrlPr>
                                </m:fPr>
                                <m:num>
                                  <m:r>
                                    <a:rPr lang="es-CO" sz="2400" i="1">
                                      <a:latin typeface="Cambria Math" panose="02040503050406030204" pitchFamily="18" charset="0"/>
                                    </a:rPr>
                                    <m:t>25</m:t>
                                  </m:r>
                                </m:num>
                                <m:den>
                                  <m:r>
                                    <a:rPr lang="es-CO" sz="2400" i="1">
                                      <a:latin typeface="Cambria Math" panose="02040503050406030204" pitchFamily="18" charset="0"/>
                                    </a:rPr>
                                    <m:t>6</m:t>
                                  </m:r>
                                </m:den>
                              </m:f>
                            </m:e>
                          </m:d>
                        </m:den>
                      </m:f>
                      <m:r>
                        <a:rPr lang="es-CO" sz="2400" i="1">
                          <a:latin typeface="Cambria Math" panose="02040503050406030204" pitchFamily="18" charset="0"/>
                        </a:rPr>
                        <m:t>=0,</m:t>
                      </m:r>
                      <m:r>
                        <a:rPr lang="es-CO" sz="2400" b="0" i="1" smtClean="0">
                          <a:latin typeface="Cambria Math" panose="02040503050406030204" pitchFamily="18" charset="0"/>
                        </a:rPr>
                        <m:t>853</m:t>
                      </m:r>
                    </m:oMath>
                  </m:oMathPara>
                </a14:m>
                <a:endParaRPr lang="es-CO" sz="2400" dirty="0"/>
              </a:p>
              <a:p>
                <a:pPr marL="0" indent="0">
                  <a:buNone/>
                </a:pPr>
                <a:r>
                  <a:rPr lang="es-CO" sz="2400" dirty="0"/>
                  <a:t>Observemos que el denominador se </a:t>
                </a:r>
                <a:r>
                  <a:rPr lang="es-CO" sz="2400" dirty="0" smtClean="0"/>
                  <a:t>repite entonces</a:t>
                </a:r>
                <a:endParaRPr lang="es-CO" sz="2400" dirty="0"/>
              </a:p>
              <a:p>
                <a:pPr marL="0" indent="0">
                  <a:buNone/>
                </a:pPr>
                <a14:m>
                  <m:oMathPara xmlns:m="http://schemas.openxmlformats.org/officeDocument/2006/math">
                    <m:oMathParaPr>
                      <m:jc m:val="centerGroup"/>
                    </m:oMathParaPr>
                    <m:oMath xmlns:m="http://schemas.openxmlformats.org/officeDocument/2006/math">
                      <m:f>
                        <m:fPr>
                          <m:ctrlPr>
                            <a:rPr lang="es-CO" sz="2400" i="1">
                              <a:latin typeface="Cambria Math" panose="02040503050406030204" pitchFamily="18" charset="0"/>
                            </a:rPr>
                          </m:ctrlPr>
                        </m:fPr>
                        <m:num>
                          <m:d>
                            <m:dPr>
                              <m:ctrlPr>
                                <a:rPr lang="es-CO" sz="2400" i="1">
                                  <a:latin typeface="Cambria Math" panose="02040503050406030204" pitchFamily="18" charset="0"/>
                                </a:rPr>
                              </m:ctrlPr>
                            </m:dPr>
                            <m:e>
                              <m:f>
                                <m:fPr>
                                  <m:type m:val="noBar"/>
                                  <m:ctrlPr>
                                    <a:rPr lang="es-CO" sz="2400" i="1">
                                      <a:latin typeface="Cambria Math" panose="02040503050406030204" pitchFamily="18" charset="0"/>
                                    </a:rPr>
                                  </m:ctrlPr>
                                </m:fPr>
                                <m:num>
                                  <m:r>
                                    <a:rPr lang="es-CO" sz="2400" i="1">
                                      <a:latin typeface="Cambria Math" panose="02040503050406030204" pitchFamily="18" charset="0"/>
                                    </a:rPr>
                                    <m:t>15</m:t>
                                  </m:r>
                                </m:num>
                                <m:den>
                                  <m:r>
                                    <a:rPr lang="es-CO" sz="2400" i="1">
                                      <a:latin typeface="Cambria Math" panose="02040503050406030204" pitchFamily="18" charset="0"/>
                                    </a:rPr>
                                    <m:t>3</m:t>
                                  </m:r>
                                </m:den>
                              </m:f>
                            </m:e>
                          </m:d>
                          <m:d>
                            <m:dPr>
                              <m:ctrlPr>
                                <a:rPr lang="es-CO" sz="2400" i="1">
                                  <a:latin typeface="Cambria Math" panose="02040503050406030204" pitchFamily="18" charset="0"/>
                                </a:rPr>
                              </m:ctrlPr>
                            </m:dPr>
                            <m:e>
                              <m:f>
                                <m:fPr>
                                  <m:type m:val="noBar"/>
                                  <m:ctrlPr>
                                    <a:rPr lang="es-CO" sz="2400" i="1">
                                      <a:latin typeface="Cambria Math" panose="02040503050406030204" pitchFamily="18" charset="0"/>
                                    </a:rPr>
                                  </m:ctrlPr>
                                </m:fPr>
                                <m:num>
                                  <m:r>
                                    <a:rPr lang="es-CO" sz="2400" i="1">
                                      <a:latin typeface="Cambria Math" panose="02040503050406030204" pitchFamily="18" charset="0"/>
                                    </a:rPr>
                                    <m:t>10</m:t>
                                  </m:r>
                                </m:num>
                                <m:den>
                                  <m:r>
                                    <a:rPr lang="es-CO" sz="2400" i="1">
                                      <a:latin typeface="Cambria Math" panose="02040503050406030204" pitchFamily="18" charset="0"/>
                                    </a:rPr>
                                    <m:t>3</m:t>
                                  </m:r>
                                </m:den>
                              </m:f>
                            </m:e>
                          </m:d>
                          <m:r>
                            <a:rPr lang="es-CO" sz="2400" b="0" i="1" smtClean="0">
                              <a:latin typeface="Cambria Math" panose="02040503050406030204" pitchFamily="18" charset="0"/>
                            </a:rPr>
                            <m:t>+</m:t>
                          </m:r>
                          <m:d>
                            <m:dPr>
                              <m:ctrlPr>
                                <a:rPr lang="es-CO" sz="2400" i="1">
                                  <a:latin typeface="Cambria Math" panose="02040503050406030204" pitchFamily="18" charset="0"/>
                                </a:rPr>
                              </m:ctrlPr>
                            </m:dPr>
                            <m:e>
                              <m:f>
                                <m:fPr>
                                  <m:type m:val="noBar"/>
                                  <m:ctrlPr>
                                    <a:rPr lang="es-CO" sz="2400" i="1">
                                      <a:latin typeface="Cambria Math" panose="02040503050406030204" pitchFamily="18" charset="0"/>
                                    </a:rPr>
                                  </m:ctrlPr>
                                </m:fPr>
                                <m:num>
                                  <m:r>
                                    <a:rPr lang="es-CO" sz="2400" i="1">
                                      <a:latin typeface="Cambria Math" panose="02040503050406030204" pitchFamily="18" charset="0"/>
                                    </a:rPr>
                                    <m:t>15</m:t>
                                  </m:r>
                                </m:num>
                                <m:den>
                                  <m:r>
                                    <a:rPr lang="es-CO" sz="2400" i="1">
                                      <a:latin typeface="Cambria Math" panose="02040503050406030204" pitchFamily="18" charset="0"/>
                                    </a:rPr>
                                    <m:t>4</m:t>
                                  </m:r>
                                </m:den>
                              </m:f>
                            </m:e>
                          </m:d>
                          <m:d>
                            <m:dPr>
                              <m:ctrlPr>
                                <a:rPr lang="es-CO" sz="2400" i="1">
                                  <a:latin typeface="Cambria Math" panose="02040503050406030204" pitchFamily="18" charset="0"/>
                                </a:rPr>
                              </m:ctrlPr>
                            </m:dPr>
                            <m:e>
                              <m:f>
                                <m:fPr>
                                  <m:type m:val="noBar"/>
                                  <m:ctrlPr>
                                    <a:rPr lang="es-CO" sz="2400" i="1">
                                      <a:latin typeface="Cambria Math" panose="02040503050406030204" pitchFamily="18" charset="0"/>
                                    </a:rPr>
                                  </m:ctrlPr>
                                </m:fPr>
                                <m:num>
                                  <m:r>
                                    <a:rPr lang="es-CO" sz="2400" i="1">
                                      <a:latin typeface="Cambria Math" panose="02040503050406030204" pitchFamily="18" charset="0"/>
                                    </a:rPr>
                                    <m:t>10</m:t>
                                  </m:r>
                                </m:num>
                                <m:den>
                                  <m:r>
                                    <a:rPr lang="es-CO" sz="2400" i="1">
                                      <a:latin typeface="Cambria Math" panose="02040503050406030204" pitchFamily="18" charset="0"/>
                                    </a:rPr>
                                    <m:t>2</m:t>
                                  </m:r>
                                </m:den>
                              </m:f>
                            </m:e>
                          </m:d>
                          <m:r>
                            <a:rPr lang="es-CO" sz="2400" b="0" i="1" smtClean="0">
                              <a:latin typeface="Cambria Math" panose="02040503050406030204" pitchFamily="18" charset="0"/>
                            </a:rPr>
                            <m:t>+</m:t>
                          </m:r>
                          <m:d>
                            <m:dPr>
                              <m:ctrlPr>
                                <a:rPr lang="es-CO" sz="2400" i="1">
                                  <a:latin typeface="Cambria Math" panose="02040503050406030204" pitchFamily="18" charset="0"/>
                                </a:rPr>
                              </m:ctrlPr>
                            </m:dPr>
                            <m:e>
                              <m:f>
                                <m:fPr>
                                  <m:type m:val="noBar"/>
                                  <m:ctrlPr>
                                    <a:rPr lang="es-CO" sz="2400" i="1">
                                      <a:latin typeface="Cambria Math" panose="02040503050406030204" pitchFamily="18" charset="0"/>
                                    </a:rPr>
                                  </m:ctrlPr>
                                </m:fPr>
                                <m:num>
                                  <m:r>
                                    <a:rPr lang="es-CO" sz="2400" i="1">
                                      <a:latin typeface="Cambria Math" panose="02040503050406030204" pitchFamily="18" charset="0"/>
                                    </a:rPr>
                                    <m:t>15</m:t>
                                  </m:r>
                                </m:num>
                                <m:den>
                                  <m:r>
                                    <a:rPr lang="es-CO" sz="2400" b="0" i="1" smtClean="0">
                                      <a:latin typeface="Cambria Math" panose="02040503050406030204" pitchFamily="18" charset="0"/>
                                    </a:rPr>
                                    <m:t>5</m:t>
                                  </m:r>
                                </m:den>
                              </m:f>
                            </m:e>
                          </m:d>
                          <m:d>
                            <m:dPr>
                              <m:ctrlPr>
                                <a:rPr lang="es-CO" sz="2400" i="1">
                                  <a:latin typeface="Cambria Math" panose="02040503050406030204" pitchFamily="18" charset="0"/>
                                </a:rPr>
                              </m:ctrlPr>
                            </m:dPr>
                            <m:e>
                              <m:f>
                                <m:fPr>
                                  <m:type m:val="noBar"/>
                                  <m:ctrlPr>
                                    <a:rPr lang="es-CO" sz="2400" i="1">
                                      <a:latin typeface="Cambria Math" panose="02040503050406030204" pitchFamily="18" charset="0"/>
                                    </a:rPr>
                                  </m:ctrlPr>
                                </m:fPr>
                                <m:num>
                                  <m:r>
                                    <a:rPr lang="es-CO" sz="2400" i="1">
                                      <a:latin typeface="Cambria Math" panose="02040503050406030204" pitchFamily="18" charset="0"/>
                                    </a:rPr>
                                    <m:t>10</m:t>
                                  </m:r>
                                </m:num>
                                <m:den>
                                  <m:r>
                                    <a:rPr lang="es-CO" sz="2400" b="0" i="1" smtClean="0">
                                      <a:latin typeface="Cambria Math" panose="02040503050406030204" pitchFamily="18" charset="0"/>
                                    </a:rPr>
                                    <m:t>1</m:t>
                                  </m:r>
                                </m:den>
                              </m:f>
                            </m:e>
                          </m:d>
                          <m:r>
                            <a:rPr lang="es-CO" sz="2400" b="0" i="1" smtClean="0">
                              <a:latin typeface="Cambria Math" panose="02040503050406030204" pitchFamily="18" charset="0"/>
                            </a:rPr>
                            <m:t>+</m:t>
                          </m:r>
                          <m:d>
                            <m:dPr>
                              <m:ctrlPr>
                                <a:rPr lang="es-CO" sz="2400" i="1">
                                  <a:latin typeface="Cambria Math" panose="02040503050406030204" pitchFamily="18" charset="0"/>
                                </a:rPr>
                              </m:ctrlPr>
                            </m:dPr>
                            <m:e>
                              <m:f>
                                <m:fPr>
                                  <m:type m:val="noBar"/>
                                  <m:ctrlPr>
                                    <a:rPr lang="es-CO" sz="2400" i="1">
                                      <a:latin typeface="Cambria Math" panose="02040503050406030204" pitchFamily="18" charset="0"/>
                                    </a:rPr>
                                  </m:ctrlPr>
                                </m:fPr>
                                <m:num>
                                  <m:r>
                                    <a:rPr lang="es-CO" sz="2400" i="1">
                                      <a:latin typeface="Cambria Math" panose="02040503050406030204" pitchFamily="18" charset="0"/>
                                    </a:rPr>
                                    <m:t>15</m:t>
                                  </m:r>
                                </m:num>
                                <m:den>
                                  <m:r>
                                    <a:rPr lang="es-CO" sz="2400" b="0" i="1" smtClean="0">
                                      <a:latin typeface="Cambria Math" panose="02040503050406030204" pitchFamily="18" charset="0"/>
                                    </a:rPr>
                                    <m:t>6</m:t>
                                  </m:r>
                                </m:den>
                              </m:f>
                            </m:e>
                          </m:d>
                          <m:d>
                            <m:dPr>
                              <m:ctrlPr>
                                <a:rPr lang="es-CO" sz="2400" i="1">
                                  <a:latin typeface="Cambria Math" panose="02040503050406030204" pitchFamily="18" charset="0"/>
                                </a:rPr>
                              </m:ctrlPr>
                            </m:dPr>
                            <m:e>
                              <m:f>
                                <m:fPr>
                                  <m:type m:val="noBar"/>
                                  <m:ctrlPr>
                                    <a:rPr lang="es-CO" sz="2400" i="1">
                                      <a:latin typeface="Cambria Math" panose="02040503050406030204" pitchFamily="18" charset="0"/>
                                    </a:rPr>
                                  </m:ctrlPr>
                                </m:fPr>
                                <m:num>
                                  <m:r>
                                    <a:rPr lang="es-CO" sz="2400" i="1">
                                      <a:latin typeface="Cambria Math" panose="02040503050406030204" pitchFamily="18" charset="0"/>
                                    </a:rPr>
                                    <m:t>10</m:t>
                                  </m:r>
                                </m:num>
                                <m:den>
                                  <m:r>
                                    <a:rPr lang="es-CO" sz="2400" b="0" i="1" smtClean="0">
                                      <a:latin typeface="Cambria Math" panose="02040503050406030204" pitchFamily="18" charset="0"/>
                                    </a:rPr>
                                    <m:t>0</m:t>
                                  </m:r>
                                </m:den>
                              </m:f>
                            </m:e>
                          </m:d>
                        </m:num>
                        <m:den>
                          <m:d>
                            <m:dPr>
                              <m:ctrlPr>
                                <a:rPr lang="es-CO" sz="2400" i="1">
                                  <a:latin typeface="Cambria Math" panose="02040503050406030204" pitchFamily="18" charset="0"/>
                                </a:rPr>
                              </m:ctrlPr>
                            </m:dPr>
                            <m:e>
                              <m:f>
                                <m:fPr>
                                  <m:type m:val="noBar"/>
                                  <m:ctrlPr>
                                    <a:rPr lang="es-CO" sz="2400" i="1">
                                      <a:latin typeface="Cambria Math" panose="02040503050406030204" pitchFamily="18" charset="0"/>
                                    </a:rPr>
                                  </m:ctrlPr>
                                </m:fPr>
                                <m:num>
                                  <m:r>
                                    <a:rPr lang="es-CO" sz="2400" i="1">
                                      <a:latin typeface="Cambria Math" panose="02040503050406030204" pitchFamily="18" charset="0"/>
                                    </a:rPr>
                                    <m:t>25</m:t>
                                  </m:r>
                                </m:num>
                                <m:den>
                                  <m:r>
                                    <a:rPr lang="es-CO" sz="2400" i="1">
                                      <a:latin typeface="Cambria Math" panose="02040503050406030204" pitchFamily="18" charset="0"/>
                                    </a:rPr>
                                    <m:t>6</m:t>
                                  </m:r>
                                </m:den>
                              </m:f>
                            </m:e>
                          </m:d>
                        </m:den>
                      </m:f>
                      <m:r>
                        <a:rPr lang="es-CO" sz="2400" b="0" i="1" smtClean="0">
                          <a:latin typeface="Cambria Math" panose="02040503050406030204" pitchFamily="18" charset="0"/>
                        </a:rPr>
                        <m:t>=0,853</m:t>
                      </m:r>
                    </m:oMath>
                  </m:oMathPara>
                </a14:m>
                <a:endParaRPr lang="es-CO" sz="2400" dirty="0" smtClean="0"/>
              </a:p>
              <a:p>
                <a:pPr marL="0" indent="0">
                  <a:buNone/>
                </a:pPr>
                <a:r>
                  <a:rPr lang="es-CO" sz="2400" dirty="0" smtClean="0"/>
                  <a:t>En la calculadora se puede ingresar</a:t>
                </a:r>
              </a:p>
              <a:p>
                <a:pPr marL="0" indent="0">
                  <a:buNone/>
                </a:pPr>
                <a14:m>
                  <m:oMathPara xmlns:m="http://schemas.openxmlformats.org/officeDocument/2006/math">
                    <m:oMathParaPr>
                      <m:jc m:val="centerGroup"/>
                    </m:oMathParaPr>
                    <m:oMath xmlns:m="http://schemas.openxmlformats.org/officeDocument/2006/math">
                      <m:nary>
                        <m:naryPr>
                          <m:chr m:val="∑"/>
                          <m:ctrlPr>
                            <a:rPr lang="es-CO" sz="2400" i="1" smtClean="0">
                              <a:latin typeface="Cambria Math" panose="02040503050406030204" pitchFamily="18" charset="0"/>
                            </a:rPr>
                          </m:ctrlPr>
                        </m:naryPr>
                        <m:sub>
                          <m:r>
                            <m:rPr>
                              <m:brk m:alnAt="23"/>
                            </m:rPr>
                            <a:rPr lang="es-CO" sz="2400" b="0" i="1" smtClean="0">
                              <a:latin typeface="Cambria Math" panose="02040503050406030204" pitchFamily="18" charset="0"/>
                            </a:rPr>
                            <m:t>𝑥</m:t>
                          </m:r>
                          <m:r>
                            <a:rPr lang="es-CO" sz="2400" b="0" i="1" smtClean="0">
                              <a:latin typeface="Cambria Math" panose="02040503050406030204" pitchFamily="18" charset="0"/>
                            </a:rPr>
                            <m:t>=3</m:t>
                          </m:r>
                        </m:sub>
                        <m:sup>
                          <m:r>
                            <a:rPr lang="es-CO" sz="2400" b="0" i="1" smtClean="0">
                              <a:latin typeface="Cambria Math" panose="02040503050406030204" pitchFamily="18" charset="0"/>
                            </a:rPr>
                            <m:t>6</m:t>
                          </m:r>
                        </m:sup>
                        <m:e>
                          <m:f>
                            <m:fPr>
                              <m:ctrlPr>
                                <a:rPr lang="es-CO" sz="2400" i="1">
                                  <a:latin typeface="Cambria Math" panose="02040503050406030204" pitchFamily="18" charset="0"/>
                                </a:rPr>
                              </m:ctrlPr>
                            </m:fPr>
                            <m:num>
                              <m:d>
                                <m:dPr>
                                  <m:ctrlPr>
                                    <a:rPr lang="es-CO" sz="2400" i="1">
                                      <a:latin typeface="Cambria Math" panose="02040503050406030204" pitchFamily="18" charset="0"/>
                                    </a:rPr>
                                  </m:ctrlPr>
                                </m:dPr>
                                <m:e>
                                  <m:f>
                                    <m:fPr>
                                      <m:type m:val="noBar"/>
                                      <m:ctrlPr>
                                        <a:rPr lang="es-CO" sz="2400" i="1">
                                          <a:latin typeface="Cambria Math" panose="02040503050406030204" pitchFamily="18" charset="0"/>
                                        </a:rPr>
                                      </m:ctrlPr>
                                    </m:fPr>
                                    <m:num>
                                      <m:r>
                                        <a:rPr lang="es-CO" sz="2400" i="1">
                                          <a:latin typeface="Cambria Math" panose="02040503050406030204" pitchFamily="18" charset="0"/>
                                        </a:rPr>
                                        <m:t>15</m:t>
                                      </m:r>
                                    </m:num>
                                    <m:den>
                                      <m:r>
                                        <a:rPr lang="es-CO" sz="2400" b="0" i="1" smtClean="0">
                                          <a:latin typeface="Cambria Math" panose="02040503050406030204" pitchFamily="18" charset="0"/>
                                        </a:rPr>
                                        <m:t>𝑥</m:t>
                                      </m:r>
                                    </m:den>
                                  </m:f>
                                </m:e>
                              </m:d>
                              <m:d>
                                <m:dPr>
                                  <m:ctrlPr>
                                    <a:rPr lang="es-CO" sz="2400" i="1">
                                      <a:latin typeface="Cambria Math" panose="02040503050406030204" pitchFamily="18" charset="0"/>
                                    </a:rPr>
                                  </m:ctrlPr>
                                </m:dPr>
                                <m:e>
                                  <m:f>
                                    <m:fPr>
                                      <m:type m:val="noBar"/>
                                      <m:ctrlPr>
                                        <a:rPr lang="es-CO" sz="2400" i="1">
                                          <a:latin typeface="Cambria Math" panose="02040503050406030204" pitchFamily="18" charset="0"/>
                                        </a:rPr>
                                      </m:ctrlPr>
                                    </m:fPr>
                                    <m:num>
                                      <m:r>
                                        <a:rPr lang="es-CO" sz="2400" i="1">
                                          <a:latin typeface="Cambria Math" panose="02040503050406030204" pitchFamily="18" charset="0"/>
                                        </a:rPr>
                                        <m:t>10</m:t>
                                      </m:r>
                                    </m:num>
                                    <m:den>
                                      <m:r>
                                        <a:rPr lang="es-CO" sz="2400" b="0" i="1" smtClean="0">
                                          <a:latin typeface="Cambria Math" panose="02040503050406030204" pitchFamily="18" charset="0"/>
                                        </a:rPr>
                                        <m:t>6−</m:t>
                                      </m:r>
                                      <m:r>
                                        <a:rPr lang="es-CO" sz="2400" b="0" i="1" smtClean="0">
                                          <a:latin typeface="Cambria Math" panose="02040503050406030204" pitchFamily="18" charset="0"/>
                                        </a:rPr>
                                        <m:t>𝑥</m:t>
                                      </m:r>
                                    </m:den>
                                  </m:f>
                                </m:e>
                              </m:d>
                            </m:num>
                            <m:den>
                              <m:d>
                                <m:dPr>
                                  <m:ctrlPr>
                                    <a:rPr lang="es-CO" sz="2400" i="1">
                                      <a:latin typeface="Cambria Math" panose="02040503050406030204" pitchFamily="18" charset="0"/>
                                    </a:rPr>
                                  </m:ctrlPr>
                                </m:dPr>
                                <m:e>
                                  <m:f>
                                    <m:fPr>
                                      <m:type m:val="noBar"/>
                                      <m:ctrlPr>
                                        <a:rPr lang="es-CO" sz="2400" i="1">
                                          <a:latin typeface="Cambria Math" panose="02040503050406030204" pitchFamily="18" charset="0"/>
                                        </a:rPr>
                                      </m:ctrlPr>
                                    </m:fPr>
                                    <m:num>
                                      <m:r>
                                        <a:rPr lang="es-CO" sz="2400" i="1">
                                          <a:latin typeface="Cambria Math" panose="02040503050406030204" pitchFamily="18" charset="0"/>
                                        </a:rPr>
                                        <m:t>25</m:t>
                                      </m:r>
                                    </m:num>
                                    <m:den>
                                      <m:r>
                                        <a:rPr lang="es-CO" sz="2400" i="1">
                                          <a:latin typeface="Cambria Math" panose="02040503050406030204" pitchFamily="18" charset="0"/>
                                        </a:rPr>
                                        <m:t>6</m:t>
                                      </m:r>
                                    </m:den>
                                  </m:f>
                                </m:e>
                              </m:d>
                            </m:den>
                          </m:f>
                          <m:r>
                            <a:rPr lang="es-CO" sz="2400" b="0" i="1" smtClean="0">
                              <a:latin typeface="Cambria Math" panose="02040503050406030204" pitchFamily="18" charset="0"/>
                            </a:rPr>
                            <m:t>=0.853</m:t>
                          </m:r>
                        </m:e>
                      </m:nary>
                    </m:oMath>
                  </m:oMathPara>
                </a14:m>
                <a:endParaRPr lang="es-CO" dirty="0"/>
              </a:p>
            </p:txBody>
          </p:sp>
        </mc:Choice>
        <mc:Fallback>
          <p:sp>
            <p:nvSpPr>
              <p:cNvPr id="3" name="Marcador de contenido 2"/>
              <p:cNvSpPr>
                <a:spLocks noGrp="1" noRot="1" noChangeAspect="1" noMove="1" noResize="1" noEditPoints="1" noAdjustHandles="1" noChangeArrowheads="1" noChangeShapeType="1" noTextEdit="1"/>
              </p:cNvSpPr>
              <p:nvPr>
                <p:ph idx="1"/>
              </p:nvPr>
            </p:nvSpPr>
            <p:spPr>
              <a:xfrm>
                <a:off x="685801" y="283779"/>
                <a:ext cx="10917620" cy="6274676"/>
              </a:xfrm>
              <a:blipFill>
                <a:blip r:embed="rId2"/>
                <a:stretch>
                  <a:fillRect l="-894"/>
                </a:stretch>
              </a:blipFill>
            </p:spPr>
            <p:txBody>
              <a:bodyPr/>
              <a:lstStyle/>
              <a:p>
                <a:r>
                  <a:rPr lang="es-CO">
                    <a:noFill/>
                  </a:rPr>
                  <a:t> </a:t>
                </a:r>
              </a:p>
            </p:txBody>
          </p:sp>
        </mc:Fallback>
      </mc:AlternateContent>
    </p:spTree>
    <p:extLst>
      <p:ext uri="{BB962C8B-B14F-4D97-AF65-F5344CB8AC3E}">
        <p14:creationId xmlns:p14="http://schemas.microsoft.com/office/powerpoint/2010/main" val="19505980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01112" y="84082"/>
            <a:ext cx="10131425" cy="1456267"/>
          </a:xfrm>
        </p:spPr>
        <p:txBody>
          <a:bodyPr>
            <a:normAutofit/>
          </a:bodyPr>
          <a:lstStyle/>
          <a:p>
            <a:pPr algn="ctr"/>
            <a:r>
              <a:rPr lang="es-CO" sz="4400" b="1" dirty="0" smtClean="0">
                <a:solidFill>
                  <a:srgbClr val="FFC000"/>
                </a:solidFill>
              </a:rPr>
              <a:t>REGLA DE LA ADICIÓN EJEMPLO</a:t>
            </a:r>
            <a:endParaRPr lang="es-CO" sz="4400" b="1" dirty="0">
              <a:solidFill>
                <a:srgbClr val="FFC000"/>
              </a:solidFill>
            </a:endParaRPr>
          </a:p>
        </p:txBody>
      </p:sp>
      <mc:AlternateContent xmlns:mc="http://schemas.openxmlformats.org/markup-compatibility/2006">
        <mc:Choice xmlns:a14="http://schemas.microsoft.com/office/drawing/2010/main" Requires="a14">
          <p:sp>
            <p:nvSpPr>
              <p:cNvPr id="3" name="Marcador de contenido 2"/>
              <p:cNvSpPr>
                <a:spLocks noGrp="1"/>
              </p:cNvSpPr>
              <p:nvPr>
                <p:ph idx="1"/>
              </p:nvPr>
            </p:nvSpPr>
            <p:spPr>
              <a:xfrm>
                <a:off x="304800" y="1797269"/>
                <a:ext cx="7083972" cy="3993931"/>
              </a:xfrm>
            </p:spPr>
            <p:txBody>
              <a:bodyPr>
                <a:noAutofit/>
              </a:bodyPr>
              <a:lstStyle/>
              <a:p>
                <a:pPr marL="0" indent="0" algn="just">
                  <a:buNone/>
                </a:pPr>
                <a:r>
                  <a:rPr lang="es-CO" sz="2600" dirty="0" smtClean="0"/>
                  <a:t>S</a:t>
                </a:r>
                <a:r>
                  <a:rPr lang="es-CO" sz="2600" dirty="0" smtClean="0"/>
                  <a:t>e </a:t>
                </a:r>
                <a:r>
                  <a:rPr lang="es-CO" sz="2600" dirty="0"/>
                  <a:t>hizo una encuesta en la ciudad sobre medio de transporte y se encontró que 70% usan servicios públicos de transporte, 40% usan transporte particular y que 30% usan ambos tipos. </a:t>
                </a:r>
                <a:endParaRPr lang="es-CO" sz="2600" dirty="0" smtClean="0"/>
              </a:p>
              <a:p>
                <a:pPr marL="0" indent="0" algn="just">
                  <a:buNone/>
                </a:pPr>
                <a:r>
                  <a:rPr lang="es-CO" sz="2600" dirty="0" smtClean="0"/>
                  <a:t>Calcular </a:t>
                </a:r>
                <a:r>
                  <a:rPr lang="es-CO" sz="2600" dirty="0"/>
                  <a:t>la probabilidad de que se use algún tipo de transporte. </a:t>
                </a:r>
                <a:endParaRPr lang="es-CO" sz="2600" dirty="0" smtClean="0"/>
              </a:p>
              <a:p>
                <a:pPr marL="0" indent="0" algn="just">
                  <a:buNone/>
                </a:pPr>
                <a:r>
                  <a:rPr lang="es-CO" sz="2600" dirty="0" smtClean="0"/>
                  <a:t>Sea </a:t>
                </a:r>
                <a:r>
                  <a:rPr lang="es-CO" sz="2600" dirty="0"/>
                  <a:t>A el evento de usar transporte público y B de usar transporte particular. </a:t>
                </a:r>
                <a:endParaRPr lang="es-CO" sz="2600" dirty="0"/>
              </a:p>
              <a:p>
                <a:pPr marL="0" indent="0" algn="just">
                  <a:buNone/>
                </a:pPr>
                <a14:m>
                  <m:oMathPara xmlns:m="http://schemas.openxmlformats.org/officeDocument/2006/math">
                    <m:oMathParaPr>
                      <m:jc m:val="centerGroup"/>
                    </m:oMathParaPr>
                    <m:oMath xmlns:m="http://schemas.openxmlformats.org/officeDocument/2006/math">
                      <m:r>
                        <a:rPr lang="es-CO" sz="2600" i="1">
                          <a:latin typeface="Cambria Math" panose="02040503050406030204" pitchFamily="18" charset="0"/>
                        </a:rPr>
                        <m:t>𝑃</m:t>
                      </m:r>
                      <m:d>
                        <m:dPr>
                          <m:ctrlPr>
                            <a:rPr lang="es-CO" sz="2600" i="1">
                              <a:latin typeface="Cambria Math" panose="02040503050406030204" pitchFamily="18" charset="0"/>
                            </a:rPr>
                          </m:ctrlPr>
                        </m:dPr>
                        <m:e>
                          <m:r>
                            <a:rPr lang="es-CO" sz="2600" i="1">
                              <a:latin typeface="Cambria Math" panose="02040503050406030204" pitchFamily="18" charset="0"/>
                            </a:rPr>
                            <m:t>𝐴</m:t>
                          </m:r>
                          <m:r>
                            <a:rPr lang="es-CO" sz="2600" i="1">
                              <a:latin typeface="Cambria Math" panose="02040503050406030204" pitchFamily="18" charset="0"/>
                              <a:ea typeface="Cambria Math" panose="02040503050406030204" pitchFamily="18" charset="0"/>
                            </a:rPr>
                            <m:t>⋃</m:t>
                          </m:r>
                          <m:r>
                            <a:rPr lang="es-CO" sz="2600" i="1">
                              <a:latin typeface="Cambria Math" panose="02040503050406030204" pitchFamily="18" charset="0"/>
                              <a:ea typeface="Cambria Math" panose="02040503050406030204" pitchFamily="18" charset="0"/>
                            </a:rPr>
                            <m:t>𝐵</m:t>
                          </m:r>
                        </m:e>
                      </m:d>
                      <m:r>
                        <a:rPr lang="es-CO" sz="2600" i="1">
                          <a:latin typeface="Cambria Math" panose="02040503050406030204" pitchFamily="18" charset="0"/>
                          <a:ea typeface="Cambria Math" panose="02040503050406030204" pitchFamily="18" charset="0"/>
                        </a:rPr>
                        <m:t>=</m:t>
                      </m:r>
                      <m:r>
                        <a:rPr lang="es-CO" sz="2600" i="1">
                          <a:latin typeface="Cambria Math" panose="02040503050406030204" pitchFamily="18" charset="0"/>
                          <a:ea typeface="Cambria Math" panose="02040503050406030204" pitchFamily="18" charset="0"/>
                        </a:rPr>
                        <m:t>𝑃</m:t>
                      </m:r>
                      <m:d>
                        <m:dPr>
                          <m:ctrlPr>
                            <a:rPr lang="es-CO" sz="2600" i="1">
                              <a:latin typeface="Cambria Math" panose="02040503050406030204" pitchFamily="18" charset="0"/>
                              <a:ea typeface="Cambria Math" panose="02040503050406030204" pitchFamily="18" charset="0"/>
                            </a:rPr>
                          </m:ctrlPr>
                        </m:dPr>
                        <m:e>
                          <m:r>
                            <a:rPr lang="es-CO" sz="2600" i="1">
                              <a:latin typeface="Cambria Math" panose="02040503050406030204" pitchFamily="18" charset="0"/>
                              <a:ea typeface="Cambria Math" panose="02040503050406030204" pitchFamily="18" charset="0"/>
                            </a:rPr>
                            <m:t>𝐴</m:t>
                          </m:r>
                        </m:e>
                      </m:d>
                      <m:r>
                        <a:rPr lang="es-CO" sz="2600" i="1">
                          <a:latin typeface="Cambria Math" panose="02040503050406030204" pitchFamily="18" charset="0"/>
                          <a:ea typeface="Cambria Math" panose="02040503050406030204" pitchFamily="18" charset="0"/>
                        </a:rPr>
                        <m:t>+</m:t>
                      </m:r>
                      <m:r>
                        <a:rPr lang="es-CO" sz="2600" i="1">
                          <a:latin typeface="Cambria Math" panose="02040503050406030204" pitchFamily="18" charset="0"/>
                          <a:ea typeface="Cambria Math" panose="02040503050406030204" pitchFamily="18" charset="0"/>
                        </a:rPr>
                        <m:t>𝑃</m:t>
                      </m:r>
                      <m:d>
                        <m:dPr>
                          <m:ctrlPr>
                            <a:rPr lang="es-CO" sz="2600" i="1">
                              <a:latin typeface="Cambria Math" panose="02040503050406030204" pitchFamily="18" charset="0"/>
                              <a:ea typeface="Cambria Math" panose="02040503050406030204" pitchFamily="18" charset="0"/>
                            </a:rPr>
                          </m:ctrlPr>
                        </m:dPr>
                        <m:e>
                          <m:r>
                            <a:rPr lang="es-CO" sz="2600" i="1">
                              <a:latin typeface="Cambria Math" panose="02040503050406030204" pitchFamily="18" charset="0"/>
                              <a:ea typeface="Cambria Math" panose="02040503050406030204" pitchFamily="18" charset="0"/>
                            </a:rPr>
                            <m:t>𝐵</m:t>
                          </m:r>
                        </m:e>
                      </m:d>
                      <m:r>
                        <a:rPr lang="es-CO" sz="2600" i="1">
                          <a:latin typeface="Cambria Math" panose="02040503050406030204" pitchFamily="18" charset="0"/>
                          <a:ea typeface="Cambria Math" panose="02040503050406030204" pitchFamily="18" charset="0"/>
                        </a:rPr>
                        <m:t>−</m:t>
                      </m:r>
                      <m:r>
                        <a:rPr lang="es-CO" sz="2600" i="1">
                          <a:latin typeface="Cambria Math" panose="02040503050406030204" pitchFamily="18" charset="0"/>
                          <a:ea typeface="Cambria Math" panose="02040503050406030204" pitchFamily="18" charset="0"/>
                        </a:rPr>
                        <m:t>𝑃</m:t>
                      </m:r>
                      <m:d>
                        <m:dPr>
                          <m:ctrlPr>
                            <a:rPr lang="es-CO" sz="2600" i="1">
                              <a:latin typeface="Cambria Math" panose="02040503050406030204" pitchFamily="18" charset="0"/>
                              <a:ea typeface="Cambria Math" panose="02040503050406030204" pitchFamily="18" charset="0"/>
                            </a:rPr>
                          </m:ctrlPr>
                        </m:dPr>
                        <m:e>
                          <m:r>
                            <a:rPr lang="es-CO" sz="2600" i="1">
                              <a:latin typeface="Cambria Math" panose="02040503050406030204" pitchFamily="18" charset="0"/>
                              <a:ea typeface="Cambria Math" panose="02040503050406030204" pitchFamily="18" charset="0"/>
                            </a:rPr>
                            <m:t>𝐴</m:t>
                          </m:r>
                          <m:r>
                            <a:rPr lang="es-CO" sz="2600" i="1">
                              <a:latin typeface="Cambria Math" panose="02040503050406030204" pitchFamily="18" charset="0"/>
                              <a:ea typeface="Cambria Math" panose="02040503050406030204" pitchFamily="18" charset="0"/>
                            </a:rPr>
                            <m:t>⋂</m:t>
                          </m:r>
                          <m:r>
                            <a:rPr lang="es-CO" sz="2600" i="1">
                              <a:latin typeface="Cambria Math" panose="02040503050406030204" pitchFamily="18" charset="0"/>
                              <a:ea typeface="Cambria Math" panose="02040503050406030204" pitchFamily="18" charset="0"/>
                            </a:rPr>
                            <m:t>𝐵</m:t>
                          </m:r>
                        </m:e>
                      </m:d>
                      <m:r>
                        <a:rPr lang="es-CO" sz="2600" b="0" i="1" smtClean="0">
                          <a:latin typeface="Cambria Math" panose="02040503050406030204" pitchFamily="18" charset="0"/>
                          <a:ea typeface="Cambria Math" panose="02040503050406030204" pitchFamily="18" charset="0"/>
                        </a:rPr>
                        <m:t>=</m:t>
                      </m:r>
                    </m:oMath>
                  </m:oMathPara>
                </a14:m>
                <a:endParaRPr lang="es-CO" sz="2600" b="0" i="1" dirty="0" smtClean="0">
                  <a:latin typeface="Cambria Math" panose="02040503050406030204" pitchFamily="18" charset="0"/>
                  <a:ea typeface="Cambria Math" panose="020405030504060302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s-CO" sz="2600" b="0" i="1" smtClean="0">
                          <a:latin typeface="Cambria Math" panose="02040503050406030204" pitchFamily="18" charset="0"/>
                          <a:ea typeface="Cambria Math" panose="02040503050406030204" pitchFamily="18" charset="0"/>
                        </a:rPr>
                        <m:t>0.7+0.4−0.3=0.8</m:t>
                      </m:r>
                    </m:oMath>
                  </m:oMathPara>
                </a14:m>
                <a:endParaRPr lang="es-CO" sz="2600" dirty="0"/>
              </a:p>
            </p:txBody>
          </p:sp>
        </mc:Choice>
        <mc:Fallback>
          <p:sp>
            <p:nvSpPr>
              <p:cNvPr id="3" name="Marcador de contenido 2"/>
              <p:cNvSpPr>
                <a:spLocks noGrp="1" noRot="1" noChangeAspect="1" noMove="1" noResize="1" noEditPoints="1" noAdjustHandles="1" noChangeArrowheads="1" noChangeShapeType="1" noTextEdit="1"/>
              </p:cNvSpPr>
              <p:nvPr>
                <p:ph idx="1"/>
              </p:nvPr>
            </p:nvSpPr>
            <p:spPr>
              <a:xfrm>
                <a:off x="304800" y="1797269"/>
                <a:ext cx="7083972" cy="3993931"/>
              </a:xfrm>
              <a:blipFill>
                <a:blip r:embed="rId2"/>
                <a:stretch>
                  <a:fillRect l="-1549" t="-9924" r="-1549" b="-2443"/>
                </a:stretch>
              </a:blipFill>
            </p:spPr>
            <p:txBody>
              <a:bodyPr/>
              <a:lstStyle/>
              <a:p>
                <a:r>
                  <a:rPr lang="es-CO">
                    <a:noFill/>
                  </a:rPr>
                  <a:t> </a:t>
                </a:r>
              </a:p>
            </p:txBody>
          </p:sp>
        </mc:Fallback>
      </mc:AlternateContent>
      <p:pic>
        <p:nvPicPr>
          <p:cNvPr id="4" name="Imagen 3"/>
          <p:cNvPicPr>
            <a:picLocks noChangeAspect="1"/>
          </p:cNvPicPr>
          <p:nvPr/>
        </p:nvPicPr>
        <p:blipFill>
          <a:blip r:embed="rId3"/>
          <a:stretch>
            <a:fillRect/>
          </a:stretch>
        </p:blipFill>
        <p:spPr>
          <a:xfrm>
            <a:off x="7590118" y="2375337"/>
            <a:ext cx="4459297" cy="2627587"/>
          </a:xfrm>
          <a:prstGeom prst="rect">
            <a:avLst/>
          </a:prstGeom>
        </p:spPr>
      </p:pic>
    </p:spTree>
    <p:extLst>
      <p:ext uri="{BB962C8B-B14F-4D97-AF65-F5344CB8AC3E}">
        <p14:creationId xmlns:p14="http://schemas.microsoft.com/office/powerpoint/2010/main" val="25996746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38656" y="336332"/>
            <a:ext cx="10131425" cy="620110"/>
          </a:xfrm>
        </p:spPr>
        <p:txBody>
          <a:bodyPr>
            <a:noAutofit/>
          </a:bodyPr>
          <a:lstStyle/>
          <a:p>
            <a:pPr algn="ctr"/>
            <a:r>
              <a:rPr lang="es-CO" sz="4400" b="1" dirty="0" smtClean="0">
                <a:solidFill>
                  <a:srgbClr val="FFC000"/>
                </a:solidFill>
              </a:rPr>
              <a:t>EJEMPLO</a:t>
            </a:r>
            <a:endParaRPr lang="es-CO" sz="4400" b="1" dirty="0">
              <a:solidFill>
                <a:srgbClr val="FFC000"/>
              </a:solidFill>
            </a:endParaRPr>
          </a:p>
        </p:txBody>
      </p:sp>
      <p:sp>
        <p:nvSpPr>
          <p:cNvPr id="3" name="Marcador de contenido 2"/>
          <p:cNvSpPr>
            <a:spLocks noGrp="1"/>
          </p:cNvSpPr>
          <p:nvPr>
            <p:ph idx="1"/>
          </p:nvPr>
        </p:nvSpPr>
        <p:spPr>
          <a:xfrm>
            <a:off x="538656" y="1311750"/>
            <a:ext cx="8079827" cy="3649133"/>
          </a:xfrm>
        </p:spPr>
        <p:txBody>
          <a:bodyPr>
            <a:normAutofit fontScale="92500"/>
          </a:bodyPr>
          <a:lstStyle/>
          <a:p>
            <a:pPr marL="0" indent="0">
              <a:buNone/>
            </a:pPr>
            <a:r>
              <a:rPr lang="es-CO" sz="2400" dirty="0"/>
              <a:t>En </a:t>
            </a:r>
            <a:r>
              <a:rPr lang="es-CO" sz="2400" dirty="0" smtClean="0"/>
              <a:t>un conjunto residencial, </a:t>
            </a:r>
            <a:r>
              <a:rPr lang="es-CO" sz="2400" dirty="0"/>
              <a:t>60% de las familias se suscriben al periódico </a:t>
            </a:r>
            <a:r>
              <a:rPr lang="es-CO" sz="2400" dirty="0" smtClean="0"/>
              <a:t>metropolitano, </a:t>
            </a:r>
            <a:r>
              <a:rPr lang="es-CO" sz="2400" dirty="0"/>
              <a:t>80% lo hacen al periódico local y 50% de todas las familias a ambos periódicos. </a:t>
            </a:r>
            <a:r>
              <a:rPr lang="es-CO" sz="2400" dirty="0" smtClean="0"/>
              <a:t>Si se </a:t>
            </a:r>
            <a:r>
              <a:rPr lang="es-CO" sz="2400" dirty="0"/>
              <a:t>elige una familia al azar, </a:t>
            </a:r>
            <a:endParaRPr lang="es-CO" sz="2400" dirty="0" smtClean="0"/>
          </a:p>
          <a:p>
            <a:pPr marL="0" indent="0">
              <a:buNone/>
            </a:pPr>
            <a:r>
              <a:rPr lang="es-CO" sz="2400" dirty="0" smtClean="0"/>
              <a:t>¿</a:t>
            </a:r>
            <a:r>
              <a:rPr lang="es-CO" sz="2400" dirty="0"/>
              <a:t>cuál es la probabilidad de que se suscriba a </a:t>
            </a:r>
            <a:endParaRPr lang="es-CO" sz="2400" dirty="0" smtClean="0"/>
          </a:p>
          <a:p>
            <a:pPr marL="342900" indent="-342900">
              <a:buAutoNum type="arabicParenBoth"/>
            </a:pPr>
            <a:r>
              <a:rPr lang="es-CO" sz="2400" dirty="0" smtClean="0"/>
              <a:t>por </a:t>
            </a:r>
            <a:r>
              <a:rPr lang="es-CO" sz="2400" dirty="0"/>
              <a:t>lo menos </a:t>
            </a:r>
            <a:r>
              <a:rPr lang="es-CO" sz="2400" dirty="0" smtClean="0"/>
              <a:t>a uno </a:t>
            </a:r>
            <a:r>
              <a:rPr lang="es-CO" sz="2400" dirty="0"/>
              <a:t>de los dos periódicos </a:t>
            </a:r>
            <a:r>
              <a:rPr lang="es-CO" sz="2400" dirty="0" smtClean="0"/>
              <a:t>?</a:t>
            </a:r>
          </a:p>
          <a:p>
            <a:pPr marL="342900" indent="-342900">
              <a:buAutoNum type="arabicParenBoth"/>
            </a:pPr>
            <a:r>
              <a:rPr lang="es-CO" sz="2400" dirty="0" smtClean="0"/>
              <a:t>Solo al periódico local? </a:t>
            </a:r>
          </a:p>
          <a:p>
            <a:pPr marL="342900" indent="-342900">
              <a:buAutoNum type="arabicParenBoth"/>
            </a:pPr>
            <a:r>
              <a:rPr lang="es-CO" sz="2400" dirty="0" smtClean="0"/>
              <a:t>Solo al periódico metropolitano?</a:t>
            </a:r>
          </a:p>
          <a:p>
            <a:pPr marL="342900" indent="-342900">
              <a:buAutoNum type="arabicParenBoth"/>
            </a:pPr>
            <a:r>
              <a:rPr lang="es-CO" sz="2400" dirty="0" smtClean="0"/>
              <a:t> </a:t>
            </a:r>
            <a:r>
              <a:rPr lang="es-CO" sz="2400" dirty="0"/>
              <a:t>exactamente a uno de los dos </a:t>
            </a:r>
            <a:r>
              <a:rPr lang="es-CO" sz="2400" dirty="0" smtClean="0"/>
              <a:t>periódicos?</a:t>
            </a:r>
            <a:endParaRPr lang="es-CO" sz="2400" dirty="0"/>
          </a:p>
        </p:txBody>
      </p:sp>
      <p:pic>
        <p:nvPicPr>
          <p:cNvPr id="4" name="Imagen 3"/>
          <p:cNvPicPr>
            <a:picLocks noChangeAspect="1"/>
          </p:cNvPicPr>
          <p:nvPr/>
        </p:nvPicPr>
        <p:blipFill>
          <a:blip r:embed="rId2"/>
          <a:stretch>
            <a:fillRect/>
          </a:stretch>
        </p:blipFill>
        <p:spPr>
          <a:xfrm>
            <a:off x="6831495" y="2934960"/>
            <a:ext cx="4961340" cy="2816880"/>
          </a:xfrm>
          <a:prstGeom prst="rect">
            <a:avLst/>
          </a:prstGeom>
        </p:spPr>
      </p:pic>
    </p:spTree>
    <p:extLst>
      <p:ext uri="{BB962C8B-B14F-4D97-AF65-F5344CB8AC3E}">
        <p14:creationId xmlns:p14="http://schemas.microsoft.com/office/powerpoint/2010/main" val="11152585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80394" y="0"/>
            <a:ext cx="10131425" cy="1456267"/>
          </a:xfrm>
        </p:spPr>
        <p:txBody>
          <a:bodyPr>
            <a:normAutofit/>
          </a:bodyPr>
          <a:lstStyle/>
          <a:p>
            <a:pPr algn="ctr"/>
            <a:r>
              <a:rPr lang="es-CO" sz="5400" b="1" dirty="0" smtClean="0"/>
              <a:t>PROBABILIDAD CONDICIONAL</a:t>
            </a:r>
            <a:endParaRPr lang="es-CO" sz="5400" b="1" dirty="0"/>
          </a:p>
        </p:txBody>
      </p:sp>
      <mc:AlternateContent xmlns:mc="http://schemas.openxmlformats.org/markup-compatibility/2006">
        <mc:Choice xmlns:a14="http://schemas.microsoft.com/office/drawing/2010/main" Requires="a14">
          <p:sp>
            <p:nvSpPr>
              <p:cNvPr id="3" name="Marcador de contenido 2"/>
              <p:cNvSpPr>
                <a:spLocks noGrp="1"/>
              </p:cNvSpPr>
              <p:nvPr>
                <p:ph idx="1"/>
              </p:nvPr>
            </p:nvSpPr>
            <p:spPr>
              <a:xfrm>
                <a:off x="685801" y="5124450"/>
                <a:ext cx="10131425" cy="666750"/>
              </a:xfrm>
            </p:spPr>
            <p:txBody>
              <a:bodyPr>
                <a:noAutofit/>
              </a:bodyPr>
              <a:lstStyle/>
              <a:p>
                <a:pPr marL="0" indent="0">
                  <a:buNone/>
                </a:pPr>
                <a14:m>
                  <m:oMathPara xmlns:m="http://schemas.openxmlformats.org/officeDocument/2006/math">
                    <m:oMathParaPr>
                      <m:jc m:val="center"/>
                    </m:oMathParaPr>
                    <m:oMath xmlns:m="http://schemas.openxmlformats.org/officeDocument/2006/math">
                      <m:r>
                        <a:rPr lang="es-CO" sz="4000" b="0" i="1" smtClean="0">
                          <a:latin typeface="Cambria Math" panose="02040503050406030204" pitchFamily="18" charset="0"/>
                        </a:rPr>
                        <m:t>𝑃</m:t>
                      </m:r>
                      <m:r>
                        <a:rPr lang="es-CO" sz="4000" b="0" i="1" smtClean="0">
                          <a:latin typeface="Cambria Math" panose="02040503050406030204" pitchFamily="18" charset="0"/>
                        </a:rPr>
                        <m:t>(</m:t>
                      </m:r>
                      <m:r>
                        <a:rPr lang="es-CO" sz="4000" b="0" i="1" smtClean="0">
                          <a:latin typeface="Cambria Math" panose="02040503050406030204" pitchFamily="18" charset="0"/>
                        </a:rPr>
                        <m:t>𝐴</m:t>
                      </m:r>
                      <m:r>
                        <a:rPr lang="es-CO" sz="4000" b="0" i="1" smtClean="0">
                          <a:latin typeface="Cambria Math" panose="02040503050406030204" pitchFamily="18" charset="0"/>
                        </a:rPr>
                        <m:t>|</m:t>
                      </m:r>
                      <m:r>
                        <a:rPr lang="es-CO" sz="4000" b="0" i="1" smtClean="0">
                          <a:latin typeface="Cambria Math" panose="02040503050406030204" pitchFamily="18" charset="0"/>
                        </a:rPr>
                        <m:t>𝐵</m:t>
                      </m:r>
                      <m:r>
                        <a:rPr lang="es-CO" sz="4000" b="0" i="1" smtClean="0">
                          <a:latin typeface="Cambria Math" panose="02040503050406030204" pitchFamily="18" charset="0"/>
                        </a:rPr>
                        <m:t>)≠</m:t>
                      </m:r>
                      <m:r>
                        <a:rPr lang="es-CO" sz="4000" b="0" i="1" smtClean="0">
                          <a:latin typeface="Cambria Math" panose="02040503050406030204" pitchFamily="18" charset="0"/>
                          <a:ea typeface="Cambria Math" panose="02040503050406030204" pitchFamily="18" charset="0"/>
                        </a:rPr>
                        <m:t>𝑃</m:t>
                      </m:r>
                      <m:r>
                        <a:rPr lang="es-CO" sz="4000" b="0" i="1" smtClean="0">
                          <a:latin typeface="Cambria Math" panose="02040503050406030204" pitchFamily="18" charset="0"/>
                          <a:ea typeface="Cambria Math" panose="02040503050406030204" pitchFamily="18" charset="0"/>
                        </a:rPr>
                        <m:t>(</m:t>
                      </m:r>
                      <m:r>
                        <a:rPr lang="es-CO" sz="4000" b="0" i="1" smtClean="0">
                          <a:latin typeface="Cambria Math" panose="02040503050406030204" pitchFamily="18" charset="0"/>
                          <a:ea typeface="Cambria Math" panose="02040503050406030204" pitchFamily="18" charset="0"/>
                        </a:rPr>
                        <m:t>𝐵</m:t>
                      </m:r>
                      <m:r>
                        <a:rPr lang="es-CO" sz="4000" b="0" i="1" smtClean="0">
                          <a:latin typeface="Cambria Math" panose="02040503050406030204" pitchFamily="18" charset="0"/>
                          <a:ea typeface="Cambria Math" panose="02040503050406030204" pitchFamily="18" charset="0"/>
                        </a:rPr>
                        <m:t>|</m:t>
                      </m:r>
                      <m:r>
                        <a:rPr lang="es-CO" sz="4000" b="0" i="1" smtClean="0">
                          <a:latin typeface="Cambria Math" panose="02040503050406030204" pitchFamily="18" charset="0"/>
                          <a:ea typeface="Cambria Math" panose="02040503050406030204" pitchFamily="18" charset="0"/>
                        </a:rPr>
                        <m:t>𝐴</m:t>
                      </m:r>
                      <m:r>
                        <a:rPr lang="es-CO" sz="4000" b="0" i="1" smtClean="0">
                          <a:latin typeface="Cambria Math" panose="02040503050406030204" pitchFamily="18" charset="0"/>
                          <a:ea typeface="Cambria Math" panose="02040503050406030204" pitchFamily="18" charset="0"/>
                        </a:rPr>
                        <m:t>)</m:t>
                      </m:r>
                    </m:oMath>
                  </m:oMathPara>
                </a14:m>
                <a:endParaRPr lang="es-CO" sz="4000" dirty="0" smtClean="0"/>
              </a:p>
              <a:p>
                <a:pPr marL="0" indent="0">
                  <a:buNone/>
                </a:pPr>
                <a:r>
                  <a:rPr lang="es-CO" sz="2800" dirty="0" smtClean="0"/>
                  <a:t>El símbolo “|” es un condicional, como tal significa “dado que” </a:t>
                </a:r>
                <a:r>
                  <a:rPr lang="es-CO" sz="2800" dirty="0" err="1" smtClean="0"/>
                  <a:t>ó</a:t>
                </a:r>
                <a:r>
                  <a:rPr lang="es-CO" sz="2800" dirty="0" smtClean="0"/>
                  <a:t> “si”</a:t>
                </a:r>
                <a:endParaRPr lang="es-CO" sz="2800" dirty="0"/>
              </a:p>
            </p:txBody>
          </p:sp>
        </mc:Choice>
        <mc:Fallback>
          <p:sp>
            <p:nvSpPr>
              <p:cNvPr id="3" name="Marcador de contenido 2"/>
              <p:cNvSpPr>
                <a:spLocks noGrp="1" noRot="1" noChangeAspect="1" noMove="1" noResize="1" noEditPoints="1" noAdjustHandles="1" noChangeArrowheads="1" noChangeShapeType="1" noTextEdit="1"/>
              </p:cNvSpPr>
              <p:nvPr>
                <p:ph idx="1"/>
              </p:nvPr>
            </p:nvSpPr>
            <p:spPr>
              <a:xfrm>
                <a:off x="685801" y="5124450"/>
                <a:ext cx="10131425" cy="666750"/>
              </a:xfrm>
              <a:blipFill>
                <a:blip r:embed="rId2"/>
                <a:stretch>
                  <a:fillRect l="-1264" t="-20183" r="-421" b="-69725"/>
                </a:stretch>
              </a:blipFill>
            </p:spPr>
            <p:txBody>
              <a:bodyPr/>
              <a:lstStyle/>
              <a:p>
                <a:r>
                  <a:rPr lang="es-CO">
                    <a:noFill/>
                  </a:rPr>
                  <a:t> </a:t>
                </a:r>
              </a:p>
            </p:txBody>
          </p:sp>
        </mc:Fallback>
      </mc:AlternateContent>
      <p:pic>
        <p:nvPicPr>
          <p:cNvPr id="4" name="Imagen 3"/>
          <p:cNvPicPr>
            <a:picLocks noChangeAspect="1"/>
          </p:cNvPicPr>
          <p:nvPr/>
        </p:nvPicPr>
        <p:blipFill>
          <a:blip r:embed="rId3"/>
          <a:stretch>
            <a:fillRect/>
          </a:stretch>
        </p:blipFill>
        <p:spPr>
          <a:xfrm>
            <a:off x="1011541" y="1456267"/>
            <a:ext cx="9479943" cy="2922887"/>
          </a:xfrm>
          <a:prstGeom prst="rect">
            <a:avLst/>
          </a:prstGeom>
        </p:spPr>
      </p:pic>
    </p:spTree>
    <p:extLst>
      <p:ext uri="{BB962C8B-B14F-4D97-AF65-F5344CB8AC3E}">
        <p14:creationId xmlns:p14="http://schemas.microsoft.com/office/powerpoint/2010/main" val="3739175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5801" y="-110281"/>
            <a:ext cx="10131425" cy="1456267"/>
          </a:xfrm>
        </p:spPr>
        <p:txBody>
          <a:bodyPr>
            <a:normAutofit/>
          </a:bodyPr>
          <a:lstStyle/>
          <a:p>
            <a:pPr algn="ctr"/>
            <a:r>
              <a:rPr lang="es-CO" sz="4800" b="1" dirty="0" smtClean="0"/>
              <a:t>EJEMPLO</a:t>
            </a:r>
            <a:endParaRPr lang="es-CO" sz="4800" b="1" dirty="0"/>
          </a:p>
        </p:txBody>
      </p:sp>
      <p:sp>
        <p:nvSpPr>
          <p:cNvPr id="3" name="Marcador de contenido 2"/>
          <p:cNvSpPr>
            <a:spLocks noGrp="1"/>
          </p:cNvSpPr>
          <p:nvPr>
            <p:ph idx="1"/>
          </p:nvPr>
        </p:nvSpPr>
        <p:spPr>
          <a:xfrm>
            <a:off x="349471" y="1345986"/>
            <a:ext cx="5893674" cy="5078732"/>
          </a:xfrm>
        </p:spPr>
        <p:txBody>
          <a:bodyPr>
            <a:normAutofit/>
          </a:bodyPr>
          <a:lstStyle/>
          <a:p>
            <a:pPr marL="0" indent="0">
              <a:buNone/>
            </a:pPr>
            <a:r>
              <a:rPr lang="es-CO" sz="2800" dirty="0" smtClean="0"/>
              <a:t>Se </a:t>
            </a:r>
            <a:r>
              <a:rPr lang="es-CO" sz="2800" dirty="0"/>
              <a:t>realizó una encuesta sobre hábitos </a:t>
            </a:r>
            <a:r>
              <a:rPr lang="es-CO" sz="2800" dirty="0" smtClean="0"/>
              <a:t> de </a:t>
            </a:r>
            <a:r>
              <a:rPr lang="es-CO" sz="2800" dirty="0"/>
              <a:t>lectura que se resume por medio de la tabla</a:t>
            </a:r>
            <a:r>
              <a:rPr lang="es-CO" sz="2800" dirty="0" smtClean="0"/>
              <a:t>.</a:t>
            </a:r>
          </a:p>
          <a:p>
            <a:pPr marL="0" indent="0">
              <a:buNone/>
            </a:pPr>
            <a:endParaRPr lang="es-CO" dirty="0"/>
          </a:p>
          <a:p>
            <a:pPr marL="0" indent="0">
              <a:buNone/>
            </a:pPr>
            <a:endParaRPr lang="es-CO" dirty="0" smtClean="0"/>
          </a:p>
          <a:p>
            <a:pPr marL="0" indent="0">
              <a:buNone/>
            </a:pPr>
            <a:endParaRPr lang="es-CO" dirty="0"/>
          </a:p>
          <a:p>
            <a:pPr marL="0" indent="0">
              <a:buNone/>
            </a:pPr>
            <a:endParaRPr lang="es-CO" dirty="0" smtClean="0"/>
          </a:p>
          <a:p>
            <a:pPr marL="0" indent="0">
              <a:buNone/>
            </a:pPr>
            <a:endParaRPr lang="es-CO" dirty="0"/>
          </a:p>
          <a:p>
            <a:pPr marL="0" indent="0">
              <a:buNone/>
            </a:pPr>
            <a:endParaRPr lang="es-CO" dirty="0" smtClean="0"/>
          </a:p>
          <a:p>
            <a:pPr marL="0" indent="0">
              <a:buNone/>
            </a:pPr>
            <a:endParaRPr lang="es-CO" dirty="0" smtClean="0"/>
          </a:p>
        </p:txBody>
      </p:sp>
      <p:pic>
        <p:nvPicPr>
          <p:cNvPr id="4" name="Imagen 3"/>
          <p:cNvPicPr>
            <a:picLocks noChangeAspect="1"/>
          </p:cNvPicPr>
          <p:nvPr/>
        </p:nvPicPr>
        <p:blipFill>
          <a:blip r:embed="rId2"/>
          <a:stretch>
            <a:fillRect/>
          </a:stretch>
        </p:blipFill>
        <p:spPr>
          <a:xfrm>
            <a:off x="425703" y="3708814"/>
            <a:ext cx="5325810" cy="1764880"/>
          </a:xfrm>
          <a:prstGeom prst="rect">
            <a:avLst/>
          </a:prstGeom>
        </p:spPr>
      </p:pic>
      <mc:AlternateContent xmlns:mc="http://schemas.openxmlformats.org/markup-compatibility/2006">
        <mc:Choice xmlns:a14="http://schemas.microsoft.com/office/drawing/2010/main" Requires="a14">
          <p:sp>
            <p:nvSpPr>
              <p:cNvPr id="5" name="CuadroTexto 4"/>
              <p:cNvSpPr txBox="1"/>
              <p:nvPr/>
            </p:nvSpPr>
            <p:spPr>
              <a:xfrm>
                <a:off x="6453352" y="1429407"/>
                <a:ext cx="5444358" cy="4495398"/>
              </a:xfrm>
              <a:prstGeom prst="rect">
                <a:avLst/>
              </a:prstGeom>
              <a:noFill/>
            </p:spPr>
            <p:txBody>
              <a:bodyPr wrap="square" rtlCol="0">
                <a:spAutoFit/>
              </a:bodyPr>
              <a:lstStyle/>
              <a:p>
                <a:r>
                  <a:rPr lang="es-CO" dirty="0" smtClean="0"/>
                  <a:t>HALLE LA PROBABILIDAD DE QUE SEA MUJER?</a:t>
                </a:r>
                <a:endParaRPr lang="es-CO" dirty="0"/>
              </a:p>
              <a:p>
                <a:endParaRPr lang="es-CO" dirty="0"/>
              </a:p>
              <a:p>
                <a14:m>
                  <m:oMathPara xmlns:m="http://schemas.openxmlformats.org/officeDocument/2006/math">
                    <m:oMathParaPr>
                      <m:jc m:val="centerGroup"/>
                    </m:oMathParaPr>
                    <m:oMath xmlns:m="http://schemas.openxmlformats.org/officeDocument/2006/math">
                      <m:r>
                        <a:rPr lang="es-CO" i="1">
                          <a:latin typeface="Cambria Math" panose="02040503050406030204" pitchFamily="18" charset="0"/>
                        </a:rPr>
                        <m:t>𝑃</m:t>
                      </m:r>
                      <m:d>
                        <m:dPr>
                          <m:ctrlPr>
                            <a:rPr lang="es-CO" i="1">
                              <a:latin typeface="Cambria Math" panose="02040503050406030204" pitchFamily="18" charset="0"/>
                            </a:rPr>
                          </m:ctrlPr>
                        </m:dPr>
                        <m:e>
                          <m:r>
                            <a:rPr lang="es-CO" i="1">
                              <a:latin typeface="Cambria Math" panose="02040503050406030204" pitchFamily="18" charset="0"/>
                            </a:rPr>
                            <m:t>𝑀</m:t>
                          </m:r>
                        </m:e>
                      </m:d>
                      <m:r>
                        <a:rPr lang="es-CO" i="1">
                          <a:latin typeface="Cambria Math" panose="02040503050406030204" pitchFamily="18" charset="0"/>
                        </a:rPr>
                        <m:t>=</m:t>
                      </m:r>
                      <m:f>
                        <m:fPr>
                          <m:ctrlPr>
                            <a:rPr lang="es-CO" i="1">
                              <a:latin typeface="Cambria Math" panose="02040503050406030204" pitchFamily="18" charset="0"/>
                            </a:rPr>
                          </m:ctrlPr>
                        </m:fPr>
                        <m:num>
                          <m:r>
                            <a:rPr lang="es-CO" i="1">
                              <a:latin typeface="Cambria Math" panose="02040503050406030204" pitchFamily="18" charset="0"/>
                            </a:rPr>
                            <m:t>60</m:t>
                          </m:r>
                        </m:num>
                        <m:den>
                          <m:r>
                            <a:rPr lang="es-CO" i="1">
                              <a:latin typeface="Cambria Math" panose="02040503050406030204" pitchFamily="18" charset="0"/>
                            </a:rPr>
                            <m:t>120 </m:t>
                          </m:r>
                        </m:den>
                      </m:f>
                      <m:r>
                        <a:rPr lang="es-CO" i="1">
                          <a:latin typeface="Cambria Math" panose="02040503050406030204" pitchFamily="18" charset="0"/>
                        </a:rPr>
                        <m:t>=0.5       </m:t>
                      </m:r>
                    </m:oMath>
                  </m:oMathPara>
                </a14:m>
                <a:endParaRPr lang="es-CO" i="1" dirty="0" smtClean="0">
                  <a:latin typeface="Cambria Math" panose="02040503050406030204" pitchFamily="18" charset="0"/>
                </a:endParaRPr>
              </a:p>
              <a:p>
                <a:endParaRPr lang="es-CO" i="1" dirty="0" smtClean="0">
                  <a:latin typeface="Cambria Math" panose="02040503050406030204" pitchFamily="18" charset="0"/>
                </a:endParaRPr>
              </a:p>
              <a:p>
                <a:r>
                  <a:rPr lang="es-CO" dirty="0"/>
                  <a:t>HALLE LA PROBABILIDAD DE QUE SEA </a:t>
                </a:r>
                <a:r>
                  <a:rPr lang="es-CO" dirty="0" smtClean="0"/>
                  <a:t>MUJER Y QUE LE GUSTE LEER?</a:t>
                </a:r>
                <a:endParaRPr lang="es-CO" dirty="0"/>
              </a:p>
              <a:p>
                <a:endParaRPr lang="es-CO"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s-CO" i="1">
                          <a:latin typeface="Cambria Math" panose="02040503050406030204" pitchFamily="18" charset="0"/>
                        </a:rPr>
                        <m:t>                          </m:t>
                      </m:r>
                      <m:r>
                        <a:rPr lang="es-CO" i="1">
                          <a:latin typeface="Cambria Math" panose="02040503050406030204" pitchFamily="18" charset="0"/>
                        </a:rPr>
                        <m:t>𝑃</m:t>
                      </m:r>
                      <m:d>
                        <m:dPr>
                          <m:ctrlPr>
                            <a:rPr lang="es-CO" i="1">
                              <a:latin typeface="Cambria Math" panose="02040503050406030204" pitchFamily="18" charset="0"/>
                            </a:rPr>
                          </m:ctrlPr>
                        </m:dPr>
                        <m:e>
                          <m:r>
                            <a:rPr lang="es-CO" i="1">
                              <a:latin typeface="Cambria Math" panose="02040503050406030204" pitchFamily="18" charset="0"/>
                            </a:rPr>
                            <m:t>𝐿</m:t>
                          </m:r>
                          <m:r>
                            <a:rPr lang="es-CO" i="1">
                              <a:latin typeface="Cambria Math" panose="02040503050406030204" pitchFamily="18" charset="0"/>
                              <a:ea typeface="Cambria Math" panose="02040503050406030204" pitchFamily="18" charset="0"/>
                            </a:rPr>
                            <m:t>∩</m:t>
                          </m:r>
                          <m:r>
                            <a:rPr lang="es-CO" i="1">
                              <a:latin typeface="Cambria Math" panose="02040503050406030204" pitchFamily="18" charset="0"/>
                              <a:ea typeface="Cambria Math" panose="02040503050406030204" pitchFamily="18" charset="0"/>
                            </a:rPr>
                            <m:t>𝑀</m:t>
                          </m:r>
                        </m:e>
                      </m:d>
                      <m:r>
                        <a:rPr lang="es-CO" i="1">
                          <a:latin typeface="Cambria Math" panose="02040503050406030204" pitchFamily="18" charset="0"/>
                          <a:ea typeface="Cambria Math" panose="02040503050406030204" pitchFamily="18" charset="0"/>
                        </a:rPr>
                        <m:t>=</m:t>
                      </m:r>
                      <m:f>
                        <m:fPr>
                          <m:ctrlPr>
                            <a:rPr lang="es-CO" i="1">
                              <a:latin typeface="Cambria Math" panose="02040503050406030204" pitchFamily="18" charset="0"/>
                              <a:ea typeface="Cambria Math" panose="02040503050406030204" pitchFamily="18" charset="0"/>
                            </a:rPr>
                          </m:ctrlPr>
                        </m:fPr>
                        <m:num>
                          <m:r>
                            <a:rPr lang="es-CO" i="1">
                              <a:latin typeface="Cambria Math" panose="02040503050406030204" pitchFamily="18" charset="0"/>
                              <a:ea typeface="Cambria Math" panose="02040503050406030204" pitchFamily="18" charset="0"/>
                            </a:rPr>
                            <m:t>50</m:t>
                          </m:r>
                        </m:num>
                        <m:den>
                          <m:r>
                            <a:rPr lang="es-CO" i="1">
                              <a:latin typeface="Cambria Math" panose="02040503050406030204" pitchFamily="18" charset="0"/>
                              <a:ea typeface="Cambria Math" panose="02040503050406030204" pitchFamily="18" charset="0"/>
                            </a:rPr>
                            <m:t>120</m:t>
                          </m:r>
                        </m:den>
                      </m:f>
                      <m:r>
                        <a:rPr lang="es-CO" b="0" i="1" smtClean="0">
                          <a:latin typeface="Cambria Math" panose="02040503050406030204" pitchFamily="18" charset="0"/>
                          <a:ea typeface="Cambria Math" panose="02040503050406030204" pitchFamily="18" charset="0"/>
                        </a:rPr>
                        <m:t>=</m:t>
                      </m:r>
                      <m:r>
                        <a:rPr lang="es-CO" i="1">
                          <a:latin typeface="Cambria Math" panose="02040503050406030204" pitchFamily="18" charset="0"/>
                          <a:ea typeface="Cambria Math" panose="02040503050406030204" pitchFamily="18" charset="0"/>
                        </a:rPr>
                        <m:t>0.42                 </m:t>
                      </m:r>
                    </m:oMath>
                  </m:oMathPara>
                </a14:m>
                <a:endParaRPr lang="es-CO" i="1" dirty="0" smtClean="0">
                  <a:latin typeface="Cambria Math" panose="02040503050406030204" pitchFamily="18" charset="0"/>
                  <a:ea typeface="Cambria Math" panose="02040503050406030204" pitchFamily="18" charset="0"/>
                </a:endParaRPr>
              </a:p>
              <a:p>
                <a:r>
                  <a:rPr lang="es-CO" i="1" dirty="0" smtClean="0">
                    <a:latin typeface="Cambria Math" panose="02040503050406030204" pitchFamily="18" charset="0"/>
                    <a:ea typeface="Cambria Math" panose="02040503050406030204" pitchFamily="18" charset="0"/>
                  </a:rPr>
                  <a:t>2 formas de preguntar lo mismo:</a:t>
                </a:r>
              </a:p>
              <a:p>
                <a:r>
                  <a:rPr lang="es-CO" i="1" dirty="0" smtClean="0">
                    <a:latin typeface="Cambria Math" panose="02040503050406030204" pitchFamily="18" charset="0"/>
                    <a:ea typeface="Cambria Math" panose="02040503050406030204" pitchFamily="18" charset="0"/>
                  </a:rPr>
                  <a:t>-Halle la probabilidad de que  lea dado que es mujer</a:t>
                </a:r>
              </a:p>
              <a:p>
                <a:r>
                  <a:rPr lang="es-CO" i="1" dirty="0" smtClean="0">
                    <a:latin typeface="Cambria Math" panose="02040503050406030204" pitchFamily="18" charset="0"/>
                    <a:ea typeface="Cambria Math" panose="02040503050406030204" pitchFamily="18" charset="0"/>
                  </a:rPr>
                  <a:t>-Si es mujer halle </a:t>
                </a:r>
                <a:r>
                  <a:rPr lang="es-CO" i="1" dirty="0" err="1" smtClean="0">
                    <a:latin typeface="Cambria Math" panose="02040503050406030204" pitchFamily="18" charset="0"/>
                    <a:ea typeface="Cambria Math" panose="02040503050406030204" pitchFamily="18" charset="0"/>
                  </a:rPr>
                  <a:t>laprobabilidad</a:t>
                </a:r>
                <a:r>
                  <a:rPr lang="es-CO" i="1" dirty="0" smtClean="0">
                    <a:latin typeface="Cambria Math" panose="02040503050406030204" pitchFamily="18" charset="0"/>
                    <a:ea typeface="Cambria Math" panose="02040503050406030204" pitchFamily="18" charset="0"/>
                  </a:rPr>
                  <a:t> de que lea</a:t>
                </a:r>
                <a:endParaRPr lang="es-CO" i="1" dirty="0">
                  <a:latin typeface="Cambria Math" panose="02040503050406030204" pitchFamily="18" charset="0"/>
                  <a:ea typeface="Cambria Math" panose="02040503050406030204" pitchFamily="18" charset="0"/>
                </a:endParaRPr>
              </a:p>
              <a:p>
                <a:endParaRPr lang="es-CO" i="1" dirty="0" smtClean="0">
                  <a:latin typeface="Cambria Math" panose="02040503050406030204" pitchFamily="18" charset="0"/>
                  <a:ea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s-CO" i="1">
                          <a:latin typeface="Cambria Math" panose="02040503050406030204" pitchFamily="18" charset="0"/>
                          <a:ea typeface="Cambria Math" panose="02040503050406030204" pitchFamily="18" charset="0"/>
                        </a:rPr>
                        <m:t>   </m:t>
                      </m:r>
                      <m:r>
                        <a:rPr lang="es-CO" i="1">
                          <a:latin typeface="Cambria Math" panose="02040503050406030204" pitchFamily="18" charset="0"/>
                          <a:ea typeface="Cambria Math" panose="02040503050406030204" pitchFamily="18" charset="0"/>
                        </a:rPr>
                        <m:t>𝑃</m:t>
                      </m:r>
                      <m:d>
                        <m:dPr>
                          <m:ctrlPr>
                            <a:rPr lang="es-CO" i="1">
                              <a:latin typeface="Cambria Math" panose="02040503050406030204" pitchFamily="18" charset="0"/>
                              <a:ea typeface="Cambria Math" panose="02040503050406030204" pitchFamily="18" charset="0"/>
                            </a:rPr>
                          </m:ctrlPr>
                        </m:dPr>
                        <m:e>
                          <m:r>
                            <a:rPr lang="es-CO" i="1">
                              <a:latin typeface="Cambria Math" panose="02040503050406030204" pitchFamily="18" charset="0"/>
                              <a:ea typeface="Cambria Math" panose="02040503050406030204" pitchFamily="18" charset="0"/>
                            </a:rPr>
                            <m:t>𝐿</m:t>
                          </m:r>
                        </m:e>
                        <m:e>
                          <m:r>
                            <a:rPr lang="es-CO" i="1">
                              <a:latin typeface="Cambria Math" panose="02040503050406030204" pitchFamily="18" charset="0"/>
                              <a:ea typeface="Cambria Math" panose="02040503050406030204" pitchFamily="18" charset="0"/>
                            </a:rPr>
                            <m:t>𝑀</m:t>
                          </m:r>
                        </m:e>
                      </m:d>
                      <m:r>
                        <a:rPr lang="es-CO" i="1">
                          <a:latin typeface="Cambria Math" panose="02040503050406030204" pitchFamily="18" charset="0"/>
                          <a:ea typeface="Cambria Math" panose="02040503050406030204" pitchFamily="18" charset="0"/>
                        </a:rPr>
                        <m:t>=</m:t>
                      </m:r>
                      <m:f>
                        <m:fPr>
                          <m:ctrlPr>
                            <a:rPr lang="es-CO" i="1">
                              <a:latin typeface="Cambria Math" panose="02040503050406030204" pitchFamily="18" charset="0"/>
                              <a:ea typeface="Cambria Math" panose="02040503050406030204" pitchFamily="18" charset="0"/>
                            </a:rPr>
                          </m:ctrlPr>
                        </m:fPr>
                        <m:num>
                          <m:r>
                            <a:rPr lang="es-CO" i="1">
                              <a:latin typeface="Cambria Math" panose="02040503050406030204" pitchFamily="18" charset="0"/>
                            </a:rPr>
                            <m:t>𝑃</m:t>
                          </m:r>
                          <m:d>
                            <m:dPr>
                              <m:ctrlPr>
                                <a:rPr lang="es-CO" i="1">
                                  <a:latin typeface="Cambria Math" panose="02040503050406030204" pitchFamily="18" charset="0"/>
                                </a:rPr>
                              </m:ctrlPr>
                            </m:dPr>
                            <m:e>
                              <m:r>
                                <a:rPr lang="es-CO" i="1">
                                  <a:latin typeface="Cambria Math" panose="02040503050406030204" pitchFamily="18" charset="0"/>
                                </a:rPr>
                                <m:t>𝐿</m:t>
                              </m:r>
                              <m:r>
                                <a:rPr lang="es-CO" i="1">
                                  <a:latin typeface="Cambria Math" panose="02040503050406030204" pitchFamily="18" charset="0"/>
                                  <a:ea typeface="Cambria Math" panose="02040503050406030204" pitchFamily="18" charset="0"/>
                                </a:rPr>
                                <m:t>∩</m:t>
                              </m:r>
                              <m:r>
                                <a:rPr lang="es-CO" i="1">
                                  <a:latin typeface="Cambria Math" panose="02040503050406030204" pitchFamily="18" charset="0"/>
                                  <a:ea typeface="Cambria Math" panose="02040503050406030204" pitchFamily="18" charset="0"/>
                                </a:rPr>
                                <m:t>𝑀</m:t>
                              </m:r>
                            </m:e>
                          </m:d>
                        </m:num>
                        <m:den>
                          <m:r>
                            <a:rPr lang="es-CO" i="1">
                              <a:latin typeface="Cambria Math" panose="02040503050406030204" pitchFamily="18" charset="0"/>
                              <a:ea typeface="Cambria Math" panose="02040503050406030204" pitchFamily="18" charset="0"/>
                            </a:rPr>
                            <m:t>𝑃</m:t>
                          </m:r>
                          <m:r>
                            <a:rPr lang="es-CO" i="1">
                              <a:latin typeface="Cambria Math" panose="02040503050406030204" pitchFamily="18" charset="0"/>
                              <a:ea typeface="Cambria Math" panose="02040503050406030204" pitchFamily="18" charset="0"/>
                            </a:rPr>
                            <m:t>(</m:t>
                          </m:r>
                          <m:r>
                            <a:rPr lang="es-CO" i="1">
                              <a:latin typeface="Cambria Math" panose="02040503050406030204" pitchFamily="18" charset="0"/>
                              <a:ea typeface="Cambria Math" panose="02040503050406030204" pitchFamily="18" charset="0"/>
                            </a:rPr>
                            <m:t>𝑀</m:t>
                          </m:r>
                          <m:r>
                            <a:rPr lang="es-CO" i="1">
                              <a:latin typeface="Cambria Math" panose="02040503050406030204" pitchFamily="18" charset="0"/>
                              <a:ea typeface="Cambria Math" panose="02040503050406030204" pitchFamily="18" charset="0"/>
                            </a:rPr>
                            <m:t>)</m:t>
                          </m:r>
                        </m:den>
                      </m:f>
                      <m:r>
                        <a:rPr lang="es-CO" i="1">
                          <a:latin typeface="Cambria Math" panose="02040503050406030204" pitchFamily="18" charset="0"/>
                          <a:ea typeface="Cambria Math" panose="02040503050406030204" pitchFamily="18" charset="0"/>
                        </a:rPr>
                        <m:t>=</m:t>
                      </m:r>
                      <m:f>
                        <m:fPr>
                          <m:ctrlPr>
                            <a:rPr lang="es-CO" i="1">
                              <a:latin typeface="Cambria Math" panose="02040503050406030204" pitchFamily="18" charset="0"/>
                              <a:ea typeface="Cambria Math" panose="02040503050406030204" pitchFamily="18" charset="0"/>
                            </a:rPr>
                          </m:ctrlPr>
                        </m:fPr>
                        <m:num>
                          <m:r>
                            <a:rPr lang="es-CO" i="1">
                              <a:latin typeface="Cambria Math" panose="02040503050406030204" pitchFamily="18" charset="0"/>
                              <a:ea typeface="Cambria Math" panose="02040503050406030204" pitchFamily="18" charset="0"/>
                            </a:rPr>
                            <m:t>0.42</m:t>
                          </m:r>
                        </m:num>
                        <m:den>
                          <m:r>
                            <a:rPr lang="es-CO" i="1">
                              <a:latin typeface="Cambria Math" panose="02040503050406030204" pitchFamily="18" charset="0"/>
                              <a:ea typeface="Cambria Math" panose="02040503050406030204" pitchFamily="18" charset="0"/>
                            </a:rPr>
                            <m:t>0.5</m:t>
                          </m:r>
                        </m:den>
                      </m:f>
                    </m:oMath>
                  </m:oMathPara>
                </a14:m>
                <a:endParaRPr lang="es-CO" dirty="0"/>
              </a:p>
            </p:txBody>
          </p:sp>
        </mc:Choice>
        <mc:Fallback>
          <p:sp>
            <p:nvSpPr>
              <p:cNvPr id="5" name="CuadroTexto 4"/>
              <p:cNvSpPr txBox="1">
                <a:spLocks noRot="1" noChangeAspect="1" noMove="1" noResize="1" noEditPoints="1" noAdjustHandles="1" noChangeArrowheads="1" noChangeShapeType="1" noTextEdit="1"/>
              </p:cNvSpPr>
              <p:nvPr/>
            </p:nvSpPr>
            <p:spPr>
              <a:xfrm>
                <a:off x="6453352" y="1429407"/>
                <a:ext cx="5444358" cy="4495398"/>
              </a:xfrm>
              <a:prstGeom prst="rect">
                <a:avLst/>
              </a:prstGeom>
              <a:blipFill>
                <a:blip r:embed="rId3"/>
                <a:stretch>
                  <a:fillRect l="-1008" t="-678"/>
                </a:stretch>
              </a:blipFill>
            </p:spPr>
            <p:txBody>
              <a:bodyPr/>
              <a:lstStyle/>
              <a:p>
                <a:r>
                  <a:rPr lang="es-CO">
                    <a:noFill/>
                  </a:rPr>
                  <a:t> </a:t>
                </a:r>
              </a:p>
            </p:txBody>
          </p:sp>
        </mc:Fallback>
      </mc:AlternateContent>
    </p:spTree>
    <p:extLst>
      <p:ext uri="{BB962C8B-B14F-4D97-AF65-F5344CB8AC3E}">
        <p14:creationId xmlns:p14="http://schemas.microsoft.com/office/powerpoint/2010/main" val="24747375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02373" y="639525"/>
            <a:ext cx="8441888" cy="465667"/>
          </a:xfrm>
        </p:spPr>
        <p:txBody>
          <a:bodyPr>
            <a:noAutofit/>
          </a:bodyPr>
          <a:lstStyle/>
          <a:p>
            <a:pPr algn="ctr"/>
            <a:r>
              <a:rPr lang="es-CO" sz="4000" b="1" dirty="0" smtClean="0"/>
              <a:t>Eventos independientes</a:t>
            </a:r>
            <a:endParaRPr lang="es-CO" sz="4000" b="1" dirty="0"/>
          </a:p>
        </p:txBody>
      </p:sp>
      <mc:AlternateContent xmlns:mc="http://schemas.openxmlformats.org/markup-compatibility/2006">
        <mc:Choice xmlns:a14="http://schemas.microsoft.com/office/drawing/2010/main" Requires="a14">
          <p:sp>
            <p:nvSpPr>
              <p:cNvPr id="3" name="Marcador de contenido 2"/>
              <p:cNvSpPr>
                <a:spLocks noGrp="1"/>
              </p:cNvSpPr>
              <p:nvPr>
                <p:ph idx="1"/>
              </p:nvPr>
            </p:nvSpPr>
            <p:spPr>
              <a:xfrm>
                <a:off x="212836" y="1544808"/>
                <a:ext cx="11726916" cy="1277113"/>
              </a:xfrm>
            </p:spPr>
            <p:txBody>
              <a:bodyPr>
                <a:noAutofit/>
              </a:bodyPr>
              <a:lstStyle/>
              <a:p>
                <a:pPr marL="0" indent="0">
                  <a:buNone/>
                </a:pPr>
                <a:r>
                  <a:rPr lang="es-CO" sz="2400" dirty="0"/>
                  <a:t>Dos eventos son </a:t>
                </a:r>
                <a:r>
                  <a:rPr lang="es-CO" sz="2400" b="1" dirty="0"/>
                  <a:t>independientes </a:t>
                </a:r>
                <a:r>
                  <a:rPr lang="es-CO" sz="2400" dirty="0"/>
                  <a:t>si el resultado del segundo evento no es afectado por el resultado del primer evento.</a:t>
                </a:r>
                <a:endParaRPr lang="es-CO" sz="2400" dirty="0" smtClean="0"/>
              </a:p>
              <a:p>
                <a:r>
                  <a:rPr lang="es-CO" sz="2400" dirty="0" smtClean="0"/>
                  <a:t>Dos eventos A y B son independientes  si</a:t>
                </a:r>
                <a14:m>
                  <m:oMath xmlns:m="http://schemas.openxmlformats.org/officeDocument/2006/math">
                    <m:r>
                      <a:rPr lang="es-CO" sz="2400" b="0" i="0" smtClean="0">
                        <a:latin typeface="Cambria Math" panose="02040503050406030204" pitchFamily="18" charset="0"/>
                      </a:rPr>
                      <m:t>                            </m:t>
                    </m:r>
                    <m:r>
                      <a:rPr lang="es-CO" sz="2400" b="1" i="1" smtClean="0">
                        <a:solidFill>
                          <a:srgbClr val="FFC000"/>
                        </a:solidFill>
                        <a:latin typeface="Cambria Math" panose="02040503050406030204" pitchFamily="18" charset="0"/>
                      </a:rPr>
                      <m:t>𝑷</m:t>
                    </m:r>
                    <m:d>
                      <m:dPr>
                        <m:ctrlPr>
                          <a:rPr lang="es-CO" sz="2400" b="1" i="1" smtClean="0">
                            <a:solidFill>
                              <a:srgbClr val="FFC000"/>
                            </a:solidFill>
                            <a:latin typeface="Cambria Math" panose="02040503050406030204" pitchFamily="18" charset="0"/>
                          </a:rPr>
                        </m:ctrlPr>
                      </m:dPr>
                      <m:e>
                        <m:r>
                          <a:rPr lang="es-CO" sz="2400" b="1" i="1" smtClean="0">
                            <a:solidFill>
                              <a:srgbClr val="FFC000"/>
                            </a:solidFill>
                            <a:latin typeface="Cambria Math" panose="02040503050406030204" pitchFamily="18" charset="0"/>
                          </a:rPr>
                          <m:t>𝑨</m:t>
                        </m:r>
                      </m:e>
                      <m:e>
                        <m:r>
                          <a:rPr lang="es-CO" sz="2400" b="1" i="1" smtClean="0">
                            <a:solidFill>
                              <a:srgbClr val="FFC000"/>
                            </a:solidFill>
                            <a:latin typeface="Cambria Math" panose="02040503050406030204" pitchFamily="18" charset="0"/>
                          </a:rPr>
                          <m:t>𝑩</m:t>
                        </m:r>
                      </m:e>
                    </m:d>
                    <m:r>
                      <a:rPr lang="es-CO" sz="2400" b="1" i="1" smtClean="0">
                        <a:solidFill>
                          <a:srgbClr val="FFC000"/>
                        </a:solidFill>
                        <a:latin typeface="Cambria Math" panose="02040503050406030204" pitchFamily="18" charset="0"/>
                      </a:rPr>
                      <m:t>=</m:t>
                    </m:r>
                    <m:r>
                      <a:rPr lang="es-CO" sz="2400" b="1" i="1" smtClean="0">
                        <a:solidFill>
                          <a:srgbClr val="FFC000"/>
                        </a:solidFill>
                        <a:latin typeface="Cambria Math" panose="02040503050406030204" pitchFamily="18" charset="0"/>
                      </a:rPr>
                      <m:t>𝑷</m:t>
                    </m:r>
                    <m:r>
                      <a:rPr lang="es-CO" sz="2400" b="1" i="1" smtClean="0">
                        <a:solidFill>
                          <a:srgbClr val="FFC000"/>
                        </a:solidFill>
                        <a:latin typeface="Cambria Math" panose="02040503050406030204" pitchFamily="18" charset="0"/>
                      </a:rPr>
                      <m:t>(</m:t>
                    </m:r>
                    <m:r>
                      <a:rPr lang="es-CO" sz="2400" b="1" i="1" smtClean="0">
                        <a:solidFill>
                          <a:srgbClr val="FFC000"/>
                        </a:solidFill>
                        <a:latin typeface="Cambria Math" panose="02040503050406030204" pitchFamily="18" charset="0"/>
                      </a:rPr>
                      <m:t>𝑨</m:t>
                    </m:r>
                    <m:r>
                      <a:rPr lang="es-CO" sz="2400" b="1" i="1" smtClean="0">
                        <a:solidFill>
                          <a:srgbClr val="FFC000"/>
                        </a:solidFill>
                        <a:latin typeface="Cambria Math" panose="02040503050406030204" pitchFamily="18" charset="0"/>
                      </a:rPr>
                      <m:t>)</m:t>
                    </m:r>
                  </m:oMath>
                </a14:m>
                <a:r>
                  <a:rPr lang="es-CO" sz="2400" b="1" dirty="0" smtClean="0">
                    <a:solidFill>
                      <a:srgbClr val="FFC000"/>
                    </a:solidFill>
                  </a:rPr>
                  <a:t> </a:t>
                </a:r>
              </a:p>
              <a:p>
                <a:r>
                  <a:rPr lang="es-CO" sz="2400" dirty="0"/>
                  <a:t>Dos eventos A y B son independientes  </a:t>
                </a:r>
                <a:r>
                  <a:rPr lang="es-CO" sz="2400" dirty="0" smtClean="0"/>
                  <a:t>si</a:t>
                </a:r>
                <a14:m>
                  <m:oMath xmlns:m="http://schemas.openxmlformats.org/officeDocument/2006/math">
                    <m:r>
                      <a:rPr lang="es-CO" sz="2400" b="0" i="0" smtClean="0">
                        <a:latin typeface="Cambria Math" panose="02040503050406030204" pitchFamily="18" charset="0"/>
                      </a:rPr>
                      <m:t>                             </m:t>
                    </m:r>
                    <m:r>
                      <a:rPr lang="es-CO" sz="2400" b="1" i="1" smtClean="0">
                        <a:solidFill>
                          <a:srgbClr val="FFC000"/>
                        </a:solidFill>
                        <a:latin typeface="Cambria Math" panose="02040503050406030204" pitchFamily="18" charset="0"/>
                      </a:rPr>
                      <m:t>𝑷</m:t>
                    </m:r>
                    <m:r>
                      <a:rPr lang="es-CO" sz="2400" b="1" i="1" smtClean="0">
                        <a:solidFill>
                          <a:srgbClr val="FFC000"/>
                        </a:solidFill>
                        <a:latin typeface="Cambria Math" panose="02040503050406030204" pitchFamily="18" charset="0"/>
                      </a:rPr>
                      <m:t>(</m:t>
                    </m:r>
                    <m:r>
                      <a:rPr lang="es-CO" sz="2400" b="1" i="1" smtClean="0">
                        <a:solidFill>
                          <a:srgbClr val="FFC000"/>
                        </a:solidFill>
                        <a:latin typeface="Cambria Math" panose="02040503050406030204" pitchFamily="18" charset="0"/>
                      </a:rPr>
                      <m:t>𝑨</m:t>
                    </m:r>
                    <m:r>
                      <a:rPr lang="es-CO" sz="2400" b="1" i="1">
                        <a:solidFill>
                          <a:srgbClr val="FFC000"/>
                        </a:solidFill>
                        <a:latin typeface="Cambria Math" panose="02040503050406030204" pitchFamily="18" charset="0"/>
                        <a:ea typeface="Cambria Math" panose="02040503050406030204" pitchFamily="18" charset="0"/>
                      </a:rPr>
                      <m:t>∩</m:t>
                    </m:r>
                    <m:r>
                      <a:rPr lang="es-CO" sz="2400" b="1" i="1">
                        <a:solidFill>
                          <a:srgbClr val="FFC000"/>
                        </a:solidFill>
                        <a:latin typeface="Cambria Math" panose="02040503050406030204" pitchFamily="18" charset="0"/>
                        <a:ea typeface="Cambria Math" panose="02040503050406030204" pitchFamily="18" charset="0"/>
                      </a:rPr>
                      <m:t>𝑩</m:t>
                    </m:r>
                    <m:r>
                      <a:rPr lang="es-CO" sz="2400" b="1" i="1">
                        <a:solidFill>
                          <a:srgbClr val="FFC000"/>
                        </a:solidFill>
                        <a:latin typeface="Cambria Math" panose="02040503050406030204" pitchFamily="18" charset="0"/>
                      </a:rPr>
                      <m:t>)</m:t>
                    </m:r>
                    <m:r>
                      <a:rPr lang="es-CO" sz="2400" b="1" i="1">
                        <a:solidFill>
                          <a:srgbClr val="FFC000"/>
                        </a:solidFill>
                        <a:latin typeface="Cambria Math" panose="02040503050406030204" pitchFamily="18" charset="0"/>
                      </a:rPr>
                      <m:t>=</m:t>
                    </m:r>
                    <m:r>
                      <a:rPr lang="es-CO" sz="2400" b="1" i="1" smtClean="0">
                        <a:solidFill>
                          <a:srgbClr val="FFC000"/>
                        </a:solidFill>
                        <a:latin typeface="Cambria Math" panose="02040503050406030204" pitchFamily="18" charset="0"/>
                      </a:rPr>
                      <m:t>𝑷</m:t>
                    </m:r>
                    <m:d>
                      <m:dPr>
                        <m:ctrlPr>
                          <a:rPr lang="es-CO" sz="2400" b="1" i="1" smtClean="0">
                            <a:solidFill>
                              <a:srgbClr val="FFC000"/>
                            </a:solidFill>
                            <a:latin typeface="Cambria Math" panose="02040503050406030204" pitchFamily="18" charset="0"/>
                          </a:rPr>
                        </m:ctrlPr>
                      </m:dPr>
                      <m:e>
                        <m:r>
                          <a:rPr lang="es-CO" sz="2400" b="1" i="1" smtClean="0">
                            <a:solidFill>
                              <a:srgbClr val="FFC000"/>
                            </a:solidFill>
                            <a:latin typeface="Cambria Math" panose="02040503050406030204" pitchFamily="18" charset="0"/>
                          </a:rPr>
                          <m:t>𝑨</m:t>
                        </m:r>
                      </m:e>
                    </m:d>
                    <m:r>
                      <a:rPr lang="es-CO" sz="2400" b="1" i="1" smtClean="0">
                        <a:solidFill>
                          <a:srgbClr val="FFC000"/>
                        </a:solidFill>
                        <a:latin typeface="Cambria Math" panose="02040503050406030204" pitchFamily="18" charset="0"/>
                      </a:rPr>
                      <m:t>𝑷</m:t>
                    </m:r>
                    <m:r>
                      <a:rPr lang="es-CO" sz="2400" b="1" i="1" smtClean="0">
                        <a:solidFill>
                          <a:srgbClr val="FFC000"/>
                        </a:solidFill>
                        <a:latin typeface="Cambria Math" panose="02040503050406030204" pitchFamily="18" charset="0"/>
                      </a:rPr>
                      <m:t>(</m:t>
                    </m:r>
                    <m:r>
                      <a:rPr lang="es-CO" sz="2400" b="1" i="1" smtClean="0">
                        <a:solidFill>
                          <a:srgbClr val="FFC000"/>
                        </a:solidFill>
                        <a:latin typeface="Cambria Math" panose="02040503050406030204" pitchFamily="18" charset="0"/>
                      </a:rPr>
                      <m:t>𝑩</m:t>
                    </m:r>
                    <m:r>
                      <a:rPr lang="es-CO" sz="2400" b="1" i="1" smtClean="0">
                        <a:solidFill>
                          <a:srgbClr val="FFC000"/>
                        </a:solidFill>
                        <a:latin typeface="Cambria Math" panose="02040503050406030204" pitchFamily="18" charset="0"/>
                      </a:rPr>
                      <m:t>)</m:t>
                    </m:r>
                  </m:oMath>
                </a14:m>
                <a:endParaRPr lang="es-CO" sz="2400" b="1" dirty="0" smtClean="0">
                  <a:solidFill>
                    <a:srgbClr val="FFC000"/>
                  </a:solidFill>
                </a:endParaRPr>
              </a:p>
            </p:txBody>
          </p:sp>
        </mc:Choice>
        <mc:Fallback>
          <p:sp>
            <p:nvSpPr>
              <p:cNvPr id="3" name="Marcador de contenido 2"/>
              <p:cNvSpPr>
                <a:spLocks noGrp="1" noRot="1" noChangeAspect="1" noMove="1" noResize="1" noEditPoints="1" noAdjustHandles="1" noChangeArrowheads="1" noChangeShapeType="1" noTextEdit="1"/>
              </p:cNvSpPr>
              <p:nvPr>
                <p:ph idx="1"/>
              </p:nvPr>
            </p:nvSpPr>
            <p:spPr>
              <a:xfrm>
                <a:off x="212836" y="1544808"/>
                <a:ext cx="11726916" cy="1277113"/>
              </a:xfrm>
              <a:blipFill>
                <a:blip r:embed="rId2"/>
                <a:stretch>
                  <a:fillRect l="-832" t="-24286" b="-31905"/>
                </a:stretch>
              </a:blipFill>
            </p:spPr>
            <p:txBody>
              <a:bodyPr/>
              <a:lstStyle/>
              <a:p>
                <a:r>
                  <a:rPr lang="es-CO">
                    <a:noFill/>
                  </a:rPr>
                  <a:t> </a:t>
                </a:r>
              </a:p>
            </p:txBody>
          </p:sp>
        </mc:Fallback>
      </mc:AlternateContent>
      <p:pic>
        <p:nvPicPr>
          <p:cNvPr id="4" name="Imagen 3"/>
          <p:cNvPicPr>
            <a:picLocks noChangeAspect="1"/>
          </p:cNvPicPr>
          <p:nvPr/>
        </p:nvPicPr>
        <p:blipFill rotWithShape="1">
          <a:blip r:embed="rId3"/>
          <a:srcRect l="13625" t="35768" r="11557" b="5879"/>
          <a:stretch/>
        </p:blipFill>
        <p:spPr>
          <a:xfrm>
            <a:off x="1823204" y="3052380"/>
            <a:ext cx="8434893" cy="3700516"/>
          </a:xfrm>
          <a:prstGeom prst="rect">
            <a:avLst/>
          </a:prstGeom>
        </p:spPr>
      </p:pic>
    </p:spTree>
    <p:extLst>
      <p:ext uri="{BB962C8B-B14F-4D97-AF65-F5344CB8AC3E}">
        <p14:creationId xmlns:p14="http://schemas.microsoft.com/office/powerpoint/2010/main" val="1230058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es-CO" sz="4800" b="1" dirty="0" smtClean="0"/>
              <a:t>Permutación</a:t>
            </a:r>
            <a:endParaRPr lang="es-CO" sz="4800" b="1" dirty="0"/>
          </a:p>
        </p:txBody>
      </p:sp>
      <p:sp>
        <p:nvSpPr>
          <p:cNvPr id="3" name="Marcador de contenido 2"/>
          <p:cNvSpPr>
            <a:spLocks noGrp="1"/>
          </p:cNvSpPr>
          <p:nvPr>
            <p:ph idx="1"/>
          </p:nvPr>
        </p:nvSpPr>
        <p:spPr>
          <a:xfrm>
            <a:off x="685801" y="1875367"/>
            <a:ext cx="10915649" cy="3649133"/>
          </a:xfrm>
        </p:spPr>
        <p:txBody>
          <a:bodyPr>
            <a:normAutofit/>
          </a:bodyPr>
          <a:lstStyle/>
          <a:p>
            <a:pPr marL="0" indent="0" algn="just">
              <a:buNone/>
            </a:pPr>
            <a:r>
              <a:rPr lang="es-CO" sz="3800" dirty="0" smtClean="0"/>
              <a:t>Importa el orden, el orden cuenta, por ejemplo con las letras ABC escoja pares de letras, el resultado sería:</a:t>
            </a:r>
          </a:p>
          <a:p>
            <a:pPr marL="0" indent="0" algn="just">
              <a:buNone/>
            </a:pPr>
            <a:endParaRPr lang="es-CO" sz="3800" dirty="0" smtClean="0"/>
          </a:p>
          <a:p>
            <a:pPr marL="0" indent="0" algn="ctr">
              <a:buNone/>
            </a:pPr>
            <a:r>
              <a:rPr lang="es-CO" sz="3800" dirty="0" smtClean="0"/>
              <a:t>AB  BA BC CB AC CA</a:t>
            </a:r>
            <a:endParaRPr lang="es-CO" sz="3800" dirty="0"/>
          </a:p>
        </p:txBody>
      </p:sp>
    </p:spTree>
    <p:extLst>
      <p:ext uri="{BB962C8B-B14F-4D97-AF65-F5344CB8AC3E}">
        <p14:creationId xmlns:p14="http://schemas.microsoft.com/office/powerpoint/2010/main" val="9518676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es-CO" sz="4400" b="1" dirty="0" smtClean="0"/>
              <a:t>REGLA DE LA MULTIPLICACIÓN</a:t>
            </a:r>
            <a:endParaRPr lang="es-CO" sz="4400" b="1"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p:txBody>
              <a:bodyPr>
                <a:normAutofit/>
              </a:bodyPr>
              <a:lstStyle/>
              <a:p>
                <a:pPr marL="0" indent="0">
                  <a:buNone/>
                </a:pPr>
                <a:r>
                  <a:rPr lang="es-CO" sz="4400" dirty="0" smtClean="0"/>
                  <a:t>Si </a:t>
                </a:r>
                <a:r>
                  <a:rPr lang="es-CO" sz="4400" dirty="0"/>
                  <a:t>A y B son dos eventos cualesquiera en un espacio </a:t>
                </a:r>
                <a:r>
                  <a:rPr lang="es-CO" sz="4400" dirty="0" err="1"/>
                  <a:t>muestral</a:t>
                </a:r>
                <a:r>
                  <a:rPr lang="es-CO" sz="4400" dirty="0"/>
                  <a:t> S y P(A)≠0, </a:t>
                </a:r>
                <a:r>
                  <a:rPr lang="es-CO" sz="4400" dirty="0" smtClean="0"/>
                  <a:t>entonces</a:t>
                </a:r>
              </a:p>
              <a:p>
                <a:pPr marL="0" indent="0">
                  <a:buNone/>
                </a:pPr>
                <a:endParaRPr lang="es-CO" sz="4000" dirty="0" smtClean="0"/>
              </a:p>
              <a:p>
                <a:pPr marL="0" indent="0">
                  <a:buNone/>
                </a:pPr>
                <a14:m>
                  <m:oMathPara xmlns:m="http://schemas.openxmlformats.org/officeDocument/2006/math">
                    <m:oMathParaPr>
                      <m:jc m:val="center"/>
                    </m:oMathParaPr>
                    <m:oMath xmlns:m="http://schemas.openxmlformats.org/officeDocument/2006/math">
                      <m:r>
                        <a:rPr lang="es-CO" sz="4000" b="0" i="1" smtClean="0">
                          <a:latin typeface="Cambria Math" panose="02040503050406030204" pitchFamily="18" charset="0"/>
                        </a:rPr>
                        <m:t>𝑃</m:t>
                      </m:r>
                      <m:d>
                        <m:dPr>
                          <m:ctrlPr>
                            <a:rPr lang="es-CO" sz="4000" b="0" i="1" smtClean="0">
                              <a:latin typeface="Cambria Math" panose="02040503050406030204" pitchFamily="18" charset="0"/>
                            </a:rPr>
                          </m:ctrlPr>
                        </m:dPr>
                        <m:e>
                          <m:r>
                            <a:rPr lang="es-CO" sz="4000" b="0" i="1" smtClean="0">
                              <a:latin typeface="Cambria Math" panose="02040503050406030204" pitchFamily="18" charset="0"/>
                            </a:rPr>
                            <m:t>𝐴</m:t>
                          </m:r>
                          <m:r>
                            <a:rPr lang="es-CO" sz="4000" b="0" i="1" smtClean="0">
                              <a:latin typeface="Cambria Math" panose="02040503050406030204" pitchFamily="18" charset="0"/>
                              <a:ea typeface="Cambria Math" panose="02040503050406030204" pitchFamily="18" charset="0"/>
                            </a:rPr>
                            <m:t>∩</m:t>
                          </m:r>
                          <m:r>
                            <a:rPr lang="es-CO" sz="4000" b="0" i="1" smtClean="0">
                              <a:latin typeface="Cambria Math" panose="02040503050406030204" pitchFamily="18" charset="0"/>
                              <a:ea typeface="Cambria Math" panose="02040503050406030204" pitchFamily="18" charset="0"/>
                            </a:rPr>
                            <m:t>𝐵</m:t>
                          </m:r>
                        </m:e>
                      </m:d>
                      <m:r>
                        <a:rPr lang="es-CO" sz="4000" b="0" i="1" smtClean="0">
                          <a:latin typeface="Cambria Math" panose="02040503050406030204" pitchFamily="18" charset="0"/>
                          <a:ea typeface="Cambria Math" panose="02040503050406030204" pitchFamily="18" charset="0"/>
                        </a:rPr>
                        <m:t>=</m:t>
                      </m:r>
                      <m:r>
                        <a:rPr lang="es-CO" sz="4000" b="0" i="1" smtClean="0">
                          <a:latin typeface="Cambria Math" panose="02040503050406030204" pitchFamily="18" charset="0"/>
                          <a:ea typeface="Cambria Math" panose="02040503050406030204" pitchFamily="18" charset="0"/>
                        </a:rPr>
                        <m:t>𝑃</m:t>
                      </m:r>
                      <m:d>
                        <m:dPr>
                          <m:ctrlPr>
                            <a:rPr lang="es-CO" sz="4000" b="0" i="1" smtClean="0">
                              <a:latin typeface="Cambria Math" panose="02040503050406030204" pitchFamily="18" charset="0"/>
                              <a:ea typeface="Cambria Math" panose="02040503050406030204" pitchFamily="18" charset="0"/>
                            </a:rPr>
                          </m:ctrlPr>
                        </m:dPr>
                        <m:e>
                          <m:r>
                            <a:rPr lang="es-CO" sz="4000" b="0" i="1" smtClean="0">
                              <a:latin typeface="Cambria Math" panose="02040503050406030204" pitchFamily="18" charset="0"/>
                              <a:ea typeface="Cambria Math" panose="02040503050406030204" pitchFamily="18" charset="0"/>
                            </a:rPr>
                            <m:t>𝐴</m:t>
                          </m:r>
                        </m:e>
                      </m:d>
                      <m:r>
                        <a:rPr lang="es-CO" sz="4000" b="0" i="1" smtClean="0">
                          <a:latin typeface="Cambria Math" panose="02040503050406030204" pitchFamily="18" charset="0"/>
                          <a:ea typeface="Cambria Math" panose="02040503050406030204" pitchFamily="18" charset="0"/>
                        </a:rPr>
                        <m:t>𝑃</m:t>
                      </m:r>
                      <m:r>
                        <a:rPr lang="es-CO" sz="4000" b="0" i="1" smtClean="0">
                          <a:latin typeface="Cambria Math" panose="02040503050406030204" pitchFamily="18" charset="0"/>
                          <a:ea typeface="Cambria Math" panose="02040503050406030204" pitchFamily="18" charset="0"/>
                        </a:rPr>
                        <m:t>(</m:t>
                      </m:r>
                      <m:r>
                        <a:rPr lang="es-CO" sz="4000" b="0" i="1" smtClean="0">
                          <a:latin typeface="Cambria Math" panose="02040503050406030204" pitchFamily="18" charset="0"/>
                          <a:ea typeface="Cambria Math" panose="02040503050406030204" pitchFamily="18" charset="0"/>
                        </a:rPr>
                        <m:t>𝐵</m:t>
                      </m:r>
                      <m:r>
                        <a:rPr lang="es-CO" sz="4000" b="0" i="1" smtClean="0">
                          <a:latin typeface="Cambria Math" panose="02040503050406030204" pitchFamily="18" charset="0"/>
                          <a:ea typeface="Cambria Math" panose="02040503050406030204" pitchFamily="18" charset="0"/>
                        </a:rPr>
                        <m:t>|</m:t>
                      </m:r>
                      <m:r>
                        <a:rPr lang="es-CO" sz="4000" b="0" i="1" smtClean="0">
                          <a:latin typeface="Cambria Math" panose="02040503050406030204" pitchFamily="18" charset="0"/>
                          <a:ea typeface="Cambria Math" panose="02040503050406030204" pitchFamily="18" charset="0"/>
                        </a:rPr>
                        <m:t>𝐴</m:t>
                      </m:r>
                      <m:r>
                        <a:rPr lang="es-CO" sz="4000" b="0" i="1" smtClean="0">
                          <a:latin typeface="Cambria Math" panose="02040503050406030204" pitchFamily="18" charset="0"/>
                          <a:ea typeface="Cambria Math" panose="02040503050406030204" pitchFamily="18" charset="0"/>
                        </a:rPr>
                        <m:t>)</m:t>
                      </m:r>
                    </m:oMath>
                  </m:oMathPara>
                </a14:m>
                <a:endParaRPr lang="es-CO" sz="4000" dirty="0" smtClean="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blipFill>
                <a:blip r:embed="rId2"/>
                <a:stretch>
                  <a:fillRect l="-2468" r="-2649"/>
                </a:stretch>
              </a:blipFill>
            </p:spPr>
            <p:txBody>
              <a:bodyPr/>
              <a:lstStyle/>
              <a:p>
                <a:r>
                  <a:rPr lang="es-CO">
                    <a:noFill/>
                  </a:rPr>
                  <a:t> </a:t>
                </a:r>
              </a:p>
            </p:txBody>
          </p:sp>
        </mc:Fallback>
      </mc:AlternateContent>
    </p:spTree>
    <p:extLst>
      <p:ext uri="{BB962C8B-B14F-4D97-AF65-F5344CB8AC3E}">
        <p14:creationId xmlns:p14="http://schemas.microsoft.com/office/powerpoint/2010/main" val="4650617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5801" y="0"/>
            <a:ext cx="10131425" cy="1456267"/>
          </a:xfrm>
        </p:spPr>
        <p:txBody>
          <a:bodyPr/>
          <a:lstStyle/>
          <a:p>
            <a:pPr algn="ctr"/>
            <a:r>
              <a:rPr lang="es-CO" b="1" dirty="0" smtClean="0"/>
              <a:t>EJEMPLO</a:t>
            </a:r>
            <a:endParaRPr lang="es-CO" b="1" dirty="0"/>
          </a:p>
        </p:txBody>
      </p:sp>
      <p:sp>
        <p:nvSpPr>
          <p:cNvPr id="3" name="Marcador de contenido 2"/>
          <p:cNvSpPr>
            <a:spLocks noGrp="1"/>
          </p:cNvSpPr>
          <p:nvPr>
            <p:ph idx="1"/>
          </p:nvPr>
        </p:nvSpPr>
        <p:spPr>
          <a:xfrm>
            <a:off x="685801" y="1456267"/>
            <a:ext cx="10763249" cy="1910833"/>
          </a:xfrm>
        </p:spPr>
        <p:txBody>
          <a:bodyPr>
            <a:normAutofit fontScale="85000" lnSpcReduction="20000"/>
          </a:bodyPr>
          <a:lstStyle/>
          <a:p>
            <a:pPr marL="0" indent="0" algn="just">
              <a:buNone/>
            </a:pPr>
            <a:r>
              <a:rPr lang="es-CO" sz="3200" dirty="0" smtClean="0"/>
              <a:t>La </a:t>
            </a:r>
            <a:r>
              <a:rPr lang="es-CO" sz="3200" dirty="0"/>
              <a:t>urna A contiene 4 pelotas rojas y 3 azules, mientras que la urna B contiene 8 bolas rojas y 2 azules. Se toma una pelota de la urna A sin ver su color y se deposita en la urna </a:t>
            </a:r>
            <a:r>
              <a:rPr lang="es-CO" sz="3200" dirty="0" smtClean="0"/>
              <a:t>B. Luego se toma una pelota de la urna B. Calcular </a:t>
            </a:r>
            <a:r>
              <a:rPr lang="es-CO" sz="3200" dirty="0"/>
              <a:t>la probabilidad de que ambas pelotas elegidas de las urnas sean rojas, P(1R∩2R). </a:t>
            </a:r>
          </a:p>
        </p:txBody>
      </p:sp>
      <p:pic>
        <p:nvPicPr>
          <p:cNvPr id="4" name="Imagen 3"/>
          <p:cNvPicPr>
            <a:picLocks noChangeAspect="1"/>
          </p:cNvPicPr>
          <p:nvPr/>
        </p:nvPicPr>
        <p:blipFill>
          <a:blip r:embed="rId2"/>
          <a:stretch>
            <a:fillRect/>
          </a:stretch>
        </p:blipFill>
        <p:spPr>
          <a:xfrm>
            <a:off x="685801" y="3881450"/>
            <a:ext cx="6215610" cy="2386000"/>
          </a:xfrm>
          <a:prstGeom prst="rect">
            <a:avLst/>
          </a:prstGeom>
        </p:spPr>
      </p:pic>
      <mc:AlternateContent xmlns:mc="http://schemas.openxmlformats.org/markup-compatibility/2006" xmlns:a14="http://schemas.microsoft.com/office/drawing/2010/main">
        <mc:Choice Requires="a14">
          <p:sp>
            <p:nvSpPr>
              <p:cNvPr id="5" name="Rectángulo 4"/>
              <p:cNvSpPr/>
              <p:nvPr/>
            </p:nvSpPr>
            <p:spPr>
              <a:xfrm>
                <a:off x="7391400" y="3696385"/>
                <a:ext cx="4057650" cy="3585597"/>
              </a:xfrm>
              <a:prstGeom prst="rect">
                <a:avLst/>
              </a:prstGeom>
            </p:spPr>
            <p:txBody>
              <a:bodyPr wrap="square">
                <a:spAutoFit/>
              </a:bodyPr>
              <a:lstStyle/>
              <a:p>
                <a:endParaRPr lang="es-CO" sz="2000" dirty="0" smtClean="0"/>
              </a:p>
              <a:p>
                <a:pPr/>
                <a14:m>
                  <m:oMathPara xmlns:m="http://schemas.openxmlformats.org/officeDocument/2006/math">
                    <m:oMathParaPr>
                      <m:jc m:val="center"/>
                    </m:oMathParaPr>
                    <m:oMath xmlns:m="http://schemas.openxmlformats.org/officeDocument/2006/math">
                      <m:r>
                        <a:rPr lang="es-CO" sz="2000" i="1">
                          <a:latin typeface="Cambria Math" panose="02040503050406030204" pitchFamily="18" charset="0"/>
                        </a:rPr>
                        <m:t>𝑃</m:t>
                      </m:r>
                      <m:d>
                        <m:dPr>
                          <m:ctrlPr>
                            <a:rPr lang="es-CO" sz="2000" i="1">
                              <a:latin typeface="Cambria Math" panose="02040503050406030204" pitchFamily="18" charset="0"/>
                            </a:rPr>
                          </m:ctrlPr>
                        </m:dPr>
                        <m:e>
                          <m:r>
                            <a:rPr lang="es-CO" sz="2000" b="0" i="1" smtClean="0">
                              <a:latin typeface="Cambria Math" panose="02040503050406030204" pitchFamily="18" charset="0"/>
                            </a:rPr>
                            <m:t>1</m:t>
                          </m:r>
                          <m:r>
                            <a:rPr lang="es-CO" sz="2000" b="0" i="1" smtClean="0">
                              <a:latin typeface="Cambria Math" panose="02040503050406030204" pitchFamily="18" charset="0"/>
                            </a:rPr>
                            <m:t>𝑅</m:t>
                          </m:r>
                          <m:r>
                            <a:rPr lang="es-CO" sz="2000" i="1">
                              <a:latin typeface="Cambria Math" panose="02040503050406030204" pitchFamily="18" charset="0"/>
                              <a:ea typeface="Cambria Math" panose="02040503050406030204" pitchFamily="18" charset="0"/>
                            </a:rPr>
                            <m:t>∩</m:t>
                          </m:r>
                          <m:r>
                            <a:rPr lang="es-CO" sz="2000" b="0" i="1" smtClean="0">
                              <a:latin typeface="Cambria Math" panose="02040503050406030204" pitchFamily="18" charset="0"/>
                              <a:ea typeface="Cambria Math" panose="02040503050406030204" pitchFamily="18" charset="0"/>
                            </a:rPr>
                            <m:t>2</m:t>
                          </m:r>
                          <m:r>
                            <a:rPr lang="es-CO" sz="2000" b="0" i="1" smtClean="0">
                              <a:latin typeface="Cambria Math" panose="02040503050406030204" pitchFamily="18" charset="0"/>
                              <a:ea typeface="Cambria Math" panose="02040503050406030204" pitchFamily="18" charset="0"/>
                            </a:rPr>
                            <m:t>𝑅</m:t>
                          </m:r>
                        </m:e>
                      </m:d>
                      <m:r>
                        <a:rPr lang="es-CO" sz="2000" i="1">
                          <a:latin typeface="Cambria Math" panose="02040503050406030204" pitchFamily="18" charset="0"/>
                          <a:ea typeface="Cambria Math" panose="02040503050406030204" pitchFamily="18" charset="0"/>
                        </a:rPr>
                        <m:t>=</m:t>
                      </m:r>
                      <m:r>
                        <a:rPr lang="es-CO" sz="2000" i="1">
                          <a:latin typeface="Cambria Math" panose="02040503050406030204" pitchFamily="18" charset="0"/>
                          <a:ea typeface="Cambria Math" panose="02040503050406030204" pitchFamily="18" charset="0"/>
                        </a:rPr>
                        <m:t>𝑃</m:t>
                      </m:r>
                      <m:d>
                        <m:dPr>
                          <m:ctrlPr>
                            <a:rPr lang="es-CO" sz="2000" i="1">
                              <a:latin typeface="Cambria Math" panose="02040503050406030204" pitchFamily="18" charset="0"/>
                              <a:ea typeface="Cambria Math" panose="02040503050406030204" pitchFamily="18" charset="0"/>
                            </a:rPr>
                          </m:ctrlPr>
                        </m:dPr>
                        <m:e>
                          <m:r>
                            <a:rPr lang="es-CO" sz="2000" b="0" i="1" smtClean="0">
                              <a:latin typeface="Cambria Math" panose="02040503050406030204" pitchFamily="18" charset="0"/>
                              <a:ea typeface="Cambria Math" panose="02040503050406030204" pitchFamily="18" charset="0"/>
                            </a:rPr>
                            <m:t>1</m:t>
                          </m:r>
                          <m:r>
                            <a:rPr lang="es-CO" sz="2000" b="0" i="1" smtClean="0">
                              <a:latin typeface="Cambria Math" panose="02040503050406030204" pitchFamily="18" charset="0"/>
                              <a:ea typeface="Cambria Math" panose="02040503050406030204" pitchFamily="18" charset="0"/>
                            </a:rPr>
                            <m:t>𝑅</m:t>
                          </m:r>
                        </m:e>
                      </m:d>
                      <m:r>
                        <a:rPr lang="es-CO" sz="2000" i="1">
                          <a:latin typeface="Cambria Math" panose="02040503050406030204" pitchFamily="18" charset="0"/>
                          <a:ea typeface="Cambria Math" panose="02040503050406030204" pitchFamily="18" charset="0"/>
                        </a:rPr>
                        <m:t>𝑃</m:t>
                      </m:r>
                      <m:d>
                        <m:dPr>
                          <m:ctrlPr>
                            <a:rPr lang="es-CO" sz="2000" i="1">
                              <a:latin typeface="Cambria Math" panose="02040503050406030204" pitchFamily="18" charset="0"/>
                              <a:ea typeface="Cambria Math" panose="02040503050406030204" pitchFamily="18" charset="0"/>
                            </a:rPr>
                          </m:ctrlPr>
                        </m:dPr>
                        <m:e>
                          <m:r>
                            <a:rPr lang="es-CO" sz="2000" b="0" i="1" smtClean="0">
                              <a:latin typeface="Cambria Math" panose="02040503050406030204" pitchFamily="18" charset="0"/>
                              <a:ea typeface="Cambria Math" panose="02040503050406030204" pitchFamily="18" charset="0"/>
                            </a:rPr>
                            <m:t>2</m:t>
                          </m:r>
                          <m:r>
                            <a:rPr lang="es-CO" sz="2000" b="0" i="1" smtClean="0">
                              <a:latin typeface="Cambria Math" panose="02040503050406030204" pitchFamily="18" charset="0"/>
                              <a:ea typeface="Cambria Math" panose="02040503050406030204" pitchFamily="18" charset="0"/>
                            </a:rPr>
                            <m:t>𝑅</m:t>
                          </m:r>
                        </m:e>
                        <m:e>
                          <m:r>
                            <a:rPr lang="es-CO" sz="2000" b="0" i="1" smtClean="0">
                              <a:latin typeface="Cambria Math" panose="02040503050406030204" pitchFamily="18" charset="0"/>
                              <a:ea typeface="Cambria Math" panose="02040503050406030204" pitchFamily="18" charset="0"/>
                            </a:rPr>
                            <m:t>1</m:t>
                          </m:r>
                          <m:r>
                            <a:rPr lang="es-CO" sz="2000" b="0" i="1" smtClean="0">
                              <a:latin typeface="Cambria Math" panose="02040503050406030204" pitchFamily="18" charset="0"/>
                              <a:ea typeface="Cambria Math" panose="02040503050406030204" pitchFamily="18" charset="0"/>
                            </a:rPr>
                            <m:t>𝑅</m:t>
                          </m:r>
                        </m:e>
                      </m:d>
                    </m:oMath>
                  </m:oMathPara>
                </a14:m>
                <a:endParaRPr lang="es-CO" sz="2000" b="0" dirty="0" smtClean="0">
                  <a:ea typeface="Cambria Math" panose="02040503050406030204" pitchFamily="18" charset="0"/>
                </a:endParaRPr>
              </a:p>
              <a:p>
                <a:endParaRPr lang="es-CO" sz="2000" dirty="0" smtClean="0">
                  <a:ea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es-CO" sz="2000" i="1">
                          <a:latin typeface="Cambria Math" panose="02040503050406030204" pitchFamily="18" charset="0"/>
                          <a:ea typeface="Cambria Math" panose="02040503050406030204" pitchFamily="18" charset="0"/>
                        </a:rPr>
                        <m:t>=</m:t>
                      </m:r>
                      <m:f>
                        <m:fPr>
                          <m:ctrlPr>
                            <a:rPr lang="es-CO" sz="2000" b="0" i="1" smtClean="0">
                              <a:latin typeface="Cambria Math" panose="02040503050406030204" pitchFamily="18" charset="0"/>
                              <a:ea typeface="Cambria Math" panose="02040503050406030204" pitchFamily="18" charset="0"/>
                            </a:rPr>
                          </m:ctrlPr>
                        </m:fPr>
                        <m:num>
                          <m:r>
                            <a:rPr lang="es-CO" sz="2000" b="0" i="1" smtClean="0">
                              <a:latin typeface="Cambria Math" panose="02040503050406030204" pitchFamily="18" charset="0"/>
                              <a:ea typeface="Cambria Math" panose="02040503050406030204" pitchFamily="18" charset="0"/>
                            </a:rPr>
                            <m:t>4</m:t>
                          </m:r>
                        </m:num>
                        <m:den>
                          <m:r>
                            <a:rPr lang="es-CO" sz="2000" b="0" i="1" smtClean="0">
                              <a:latin typeface="Cambria Math" panose="02040503050406030204" pitchFamily="18" charset="0"/>
                              <a:ea typeface="Cambria Math" panose="02040503050406030204" pitchFamily="18" charset="0"/>
                            </a:rPr>
                            <m:t>7</m:t>
                          </m:r>
                        </m:den>
                      </m:f>
                      <m:r>
                        <a:rPr lang="es-CO" sz="2000" b="0" i="1" smtClean="0">
                          <a:latin typeface="Cambria Math" panose="02040503050406030204" pitchFamily="18" charset="0"/>
                          <a:ea typeface="Cambria Math" panose="02040503050406030204" pitchFamily="18" charset="0"/>
                        </a:rPr>
                        <m:t>    </m:t>
                      </m:r>
                      <m:f>
                        <m:fPr>
                          <m:ctrlPr>
                            <a:rPr lang="es-CO" sz="2000" b="0" i="1" smtClean="0">
                              <a:latin typeface="Cambria Math" panose="02040503050406030204" pitchFamily="18" charset="0"/>
                              <a:ea typeface="Cambria Math" panose="02040503050406030204" pitchFamily="18" charset="0"/>
                            </a:rPr>
                          </m:ctrlPr>
                        </m:fPr>
                        <m:num>
                          <m:r>
                            <a:rPr lang="es-CO" sz="2000" b="0" i="1" smtClean="0">
                              <a:latin typeface="Cambria Math" panose="02040503050406030204" pitchFamily="18" charset="0"/>
                              <a:ea typeface="Cambria Math" panose="02040503050406030204" pitchFamily="18" charset="0"/>
                            </a:rPr>
                            <m:t>9</m:t>
                          </m:r>
                        </m:num>
                        <m:den>
                          <m:r>
                            <a:rPr lang="es-CO" sz="2000" b="0" i="1" smtClean="0">
                              <a:latin typeface="Cambria Math" panose="02040503050406030204" pitchFamily="18" charset="0"/>
                              <a:ea typeface="Cambria Math" panose="02040503050406030204" pitchFamily="18" charset="0"/>
                            </a:rPr>
                            <m:t>11</m:t>
                          </m:r>
                        </m:den>
                      </m:f>
                    </m:oMath>
                  </m:oMathPara>
                </a14:m>
                <a:endParaRPr lang="es-CO" sz="2000" b="0" i="1" dirty="0" smtClean="0">
                  <a:latin typeface="Cambria Math" panose="02040503050406030204" pitchFamily="18" charset="0"/>
                  <a:ea typeface="Cambria Math" panose="02040503050406030204" pitchFamily="18" charset="0"/>
                </a:endParaRPr>
              </a:p>
              <a:p>
                <a:endParaRPr lang="es-CO" sz="2000" b="0" i="1" dirty="0" smtClean="0">
                  <a:latin typeface="Cambria Math" panose="02040503050406030204" pitchFamily="18" charset="0"/>
                  <a:ea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es-CO" sz="2000" b="0" i="1" smtClean="0">
                          <a:latin typeface="Cambria Math" panose="02040503050406030204" pitchFamily="18" charset="0"/>
                          <a:ea typeface="Cambria Math" panose="02040503050406030204" pitchFamily="18" charset="0"/>
                        </a:rPr>
                        <m:t>=</m:t>
                      </m:r>
                      <m:f>
                        <m:fPr>
                          <m:ctrlPr>
                            <a:rPr lang="es-CO" sz="2000" b="0" i="1" smtClean="0">
                              <a:latin typeface="Cambria Math" panose="02040503050406030204" pitchFamily="18" charset="0"/>
                              <a:ea typeface="Cambria Math" panose="02040503050406030204" pitchFamily="18" charset="0"/>
                            </a:rPr>
                          </m:ctrlPr>
                        </m:fPr>
                        <m:num>
                          <m:r>
                            <a:rPr lang="es-CO" sz="2000" b="0" i="1" smtClean="0">
                              <a:latin typeface="Cambria Math" panose="02040503050406030204" pitchFamily="18" charset="0"/>
                              <a:ea typeface="Cambria Math" panose="02040503050406030204" pitchFamily="18" charset="0"/>
                            </a:rPr>
                            <m:t>36</m:t>
                          </m:r>
                        </m:num>
                        <m:den>
                          <m:r>
                            <a:rPr lang="es-CO" sz="2000" b="0" i="1" smtClean="0">
                              <a:latin typeface="Cambria Math" panose="02040503050406030204" pitchFamily="18" charset="0"/>
                              <a:ea typeface="Cambria Math" panose="02040503050406030204" pitchFamily="18" charset="0"/>
                            </a:rPr>
                            <m:t>77</m:t>
                          </m:r>
                        </m:den>
                      </m:f>
                    </m:oMath>
                  </m:oMathPara>
                </a14:m>
                <a:endParaRPr lang="es-CO" b="0" dirty="0" smtClean="0">
                  <a:ea typeface="Cambria Math" panose="02040503050406030204" pitchFamily="18" charset="0"/>
                </a:endParaRPr>
              </a:p>
              <a:p>
                <a:endParaRPr lang="es-CO" dirty="0" smtClean="0"/>
              </a:p>
              <a:p>
                <a:endParaRPr lang="es-CO" dirty="0"/>
              </a:p>
              <a:p>
                <a:endParaRPr lang="es-CO" dirty="0" smtClean="0"/>
              </a:p>
              <a:p>
                <a:endParaRPr lang="es-CO" dirty="0"/>
              </a:p>
            </p:txBody>
          </p:sp>
        </mc:Choice>
        <mc:Fallback xmlns="">
          <p:sp>
            <p:nvSpPr>
              <p:cNvPr id="5" name="Rectángulo 4"/>
              <p:cNvSpPr>
                <a:spLocks noRot="1" noChangeAspect="1" noMove="1" noResize="1" noEditPoints="1" noAdjustHandles="1" noChangeArrowheads="1" noChangeShapeType="1" noTextEdit="1"/>
              </p:cNvSpPr>
              <p:nvPr/>
            </p:nvSpPr>
            <p:spPr>
              <a:xfrm>
                <a:off x="7391400" y="3696385"/>
                <a:ext cx="4057650" cy="3585597"/>
              </a:xfrm>
              <a:prstGeom prst="rect">
                <a:avLst/>
              </a:prstGeom>
              <a:blipFill>
                <a:blip r:embed="rId3"/>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13449336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11925" y="220717"/>
            <a:ext cx="10131425" cy="1456267"/>
          </a:xfrm>
        </p:spPr>
        <p:txBody>
          <a:bodyPr/>
          <a:lstStyle/>
          <a:p>
            <a:pPr algn="ctr"/>
            <a:r>
              <a:rPr lang="es-CO" b="1" dirty="0"/>
              <a:t>REGLA DE LA PROBABILIDAD TOTAL</a:t>
            </a:r>
            <a:endParaRPr lang="es-CO"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811925" y="2730647"/>
                <a:ext cx="10131425" cy="3491477"/>
              </a:xfrm>
            </p:spPr>
            <p:txBody>
              <a:bodyPr>
                <a:normAutofit/>
              </a:bodyPr>
              <a:lstStyle/>
              <a:p>
                <a:pPr marL="0" indent="0">
                  <a:buNone/>
                </a:pPr>
                <a:r>
                  <a:rPr lang="es-CO" sz="2800" dirty="0" smtClean="0"/>
                  <a:t>Sea B1, B2 …. </a:t>
                </a:r>
                <a:r>
                  <a:rPr lang="es-CO" sz="2800" dirty="0"/>
                  <a:t>B</a:t>
                </a:r>
                <a:r>
                  <a:rPr lang="es-CO" sz="2800" dirty="0" smtClean="0"/>
                  <a:t>k eventos mutuamente excluyentes, </a:t>
                </a:r>
                <a:r>
                  <a:rPr lang="es-CO" sz="2800" dirty="0"/>
                  <a:t>Entonces para </a:t>
                </a:r>
                <a:r>
                  <a:rPr lang="es-CO" sz="2800" dirty="0" smtClean="0"/>
                  <a:t>cualquier otro </a:t>
                </a:r>
                <a:r>
                  <a:rPr lang="es-CO" sz="2800" dirty="0"/>
                  <a:t>evento </a:t>
                </a:r>
                <a:r>
                  <a:rPr lang="es-CO" sz="2800" i="1" dirty="0" smtClean="0"/>
                  <a:t>A</a:t>
                </a:r>
                <a:r>
                  <a:rPr lang="es-CO" sz="2800" dirty="0" smtClean="0"/>
                  <a:t>, estaría definido como</a:t>
                </a:r>
              </a:p>
              <a:p>
                <a:pPr marL="0" indent="0">
                  <a:buNone/>
                </a:pPr>
                <a14:m>
                  <m:oMathPara xmlns:m="http://schemas.openxmlformats.org/officeDocument/2006/math">
                    <m:oMathParaPr>
                      <m:jc m:val="centerGroup"/>
                    </m:oMathParaPr>
                    <m:oMath xmlns:m="http://schemas.openxmlformats.org/officeDocument/2006/math">
                      <m:r>
                        <a:rPr lang="es-CO" sz="2800" b="0" i="1" smtClean="0">
                          <a:latin typeface="Cambria Math" panose="02040503050406030204" pitchFamily="18" charset="0"/>
                        </a:rPr>
                        <m:t>𝑃</m:t>
                      </m:r>
                      <m:d>
                        <m:dPr>
                          <m:ctrlPr>
                            <a:rPr lang="es-CO" sz="2800" b="0" i="1" smtClean="0">
                              <a:latin typeface="Cambria Math" panose="02040503050406030204" pitchFamily="18" charset="0"/>
                            </a:rPr>
                          </m:ctrlPr>
                        </m:dPr>
                        <m:e>
                          <m:r>
                            <a:rPr lang="es-CO" sz="2800" b="0" i="1" smtClean="0">
                              <a:latin typeface="Cambria Math" panose="02040503050406030204" pitchFamily="18" charset="0"/>
                            </a:rPr>
                            <m:t>𝐴</m:t>
                          </m:r>
                        </m:e>
                      </m:d>
                      <m:r>
                        <a:rPr lang="es-CO" sz="2800" b="0" i="1" smtClean="0">
                          <a:latin typeface="Cambria Math" panose="02040503050406030204" pitchFamily="18" charset="0"/>
                        </a:rPr>
                        <m:t>=</m:t>
                      </m:r>
                      <m:r>
                        <a:rPr lang="es-CO" sz="2800" b="0" i="1" smtClean="0">
                          <a:latin typeface="Cambria Math" panose="02040503050406030204" pitchFamily="18" charset="0"/>
                        </a:rPr>
                        <m:t>𝑃</m:t>
                      </m:r>
                      <m:d>
                        <m:dPr>
                          <m:ctrlPr>
                            <a:rPr lang="es-CO" sz="2800" b="0" i="1" smtClean="0">
                              <a:latin typeface="Cambria Math" panose="02040503050406030204" pitchFamily="18" charset="0"/>
                            </a:rPr>
                          </m:ctrlPr>
                        </m:dPr>
                        <m:e>
                          <m:r>
                            <a:rPr lang="es-CO" sz="2800" b="0" i="1" smtClean="0">
                              <a:latin typeface="Cambria Math" panose="02040503050406030204" pitchFamily="18" charset="0"/>
                            </a:rPr>
                            <m:t>𝐴</m:t>
                          </m:r>
                          <m:r>
                            <a:rPr lang="es-CO" sz="2800" b="0" i="1" smtClean="0">
                              <a:latin typeface="Cambria Math" panose="02040503050406030204" pitchFamily="18" charset="0"/>
                              <a:ea typeface="Cambria Math" panose="02040503050406030204" pitchFamily="18" charset="0"/>
                            </a:rPr>
                            <m:t>∩</m:t>
                          </m:r>
                          <m:sSub>
                            <m:sSubPr>
                              <m:ctrlPr>
                                <a:rPr lang="es-CO" sz="2800" b="0" i="1" smtClean="0">
                                  <a:latin typeface="Cambria Math" panose="02040503050406030204" pitchFamily="18" charset="0"/>
                                  <a:ea typeface="Cambria Math" panose="02040503050406030204" pitchFamily="18" charset="0"/>
                                </a:rPr>
                              </m:ctrlPr>
                            </m:sSubPr>
                            <m:e>
                              <m:r>
                                <a:rPr lang="es-CO" sz="2800" b="0" i="1" smtClean="0">
                                  <a:latin typeface="Cambria Math" panose="02040503050406030204" pitchFamily="18" charset="0"/>
                                  <a:ea typeface="Cambria Math" panose="02040503050406030204" pitchFamily="18" charset="0"/>
                                </a:rPr>
                                <m:t>𝐵</m:t>
                              </m:r>
                            </m:e>
                            <m:sub>
                              <m:r>
                                <a:rPr lang="es-CO" sz="2800" b="0" i="1" smtClean="0">
                                  <a:latin typeface="Cambria Math" panose="02040503050406030204" pitchFamily="18" charset="0"/>
                                  <a:ea typeface="Cambria Math" panose="02040503050406030204" pitchFamily="18" charset="0"/>
                                </a:rPr>
                                <m:t>1</m:t>
                              </m:r>
                            </m:sub>
                          </m:sSub>
                        </m:e>
                      </m:d>
                      <m:r>
                        <a:rPr lang="es-CO" sz="2800" b="0" i="1" smtClean="0">
                          <a:latin typeface="Cambria Math" panose="02040503050406030204" pitchFamily="18" charset="0"/>
                          <a:ea typeface="Cambria Math" panose="02040503050406030204" pitchFamily="18" charset="0"/>
                        </a:rPr>
                        <m:t>+</m:t>
                      </m:r>
                      <m:r>
                        <a:rPr lang="es-CO" sz="2800" b="0" i="1" smtClean="0">
                          <a:latin typeface="Cambria Math" panose="02040503050406030204" pitchFamily="18" charset="0"/>
                          <a:ea typeface="Cambria Math" panose="02040503050406030204" pitchFamily="18" charset="0"/>
                        </a:rPr>
                        <m:t>𝑃</m:t>
                      </m:r>
                      <m:d>
                        <m:dPr>
                          <m:ctrlPr>
                            <a:rPr lang="es-CO" sz="2800" b="0" i="1" smtClean="0">
                              <a:latin typeface="Cambria Math" panose="02040503050406030204" pitchFamily="18" charset="0"/>
                              <a:ea typeface="Cambria Math" panose="02040503050406030204" pitchFamily="18" charset="0"/>
                            </a:rPr>
                          </m:ctrlPr>
                        </m:dPr>
                        <m:e>
                          <m:r>
                            <a:rPr lang="es-CO" sz="2800" b="0" i="1" smtClean="0">
                              <a:latin typeface="Cambria Math" panose="02040503050406030204" pitchFamily="18" charset="0"/>
                              <a:ea typeface="Cambria Math" panose="02040503050406030204" pitchFamily="18" charset="0"/>
                            </a:rPr>
                            <m:t>𝐴</m:t>
                          </m:r>
                          <m:r>
                            <a:rPr lang="es-CO" sz="2800" b="0" i="1" smtClean="0">
                              <a:latin typeface="Cambria Math" panose="02040503050406030204" pitchFamily="18" charset="0"/>
                              <a:ea typeface="Cambria Math" panose="02040503050406030204" pitchFamily="18" charset="0"/>
                            </a:rPr>
                            <m:t>∩</m:t>
                          </m:r>
                          <m:sSub>
                            <m:sSubPr>
                              <m:ctrlPr>
                                <a:rPr lang="es-CO" sz="2800" b="0" i="1" smtClean="0">
                                  <a:latin typeface="Cambria Math" panose="02040503050406030204" pitchFamily="18" charset="0"/>
                                  <a:ea typeface="Cambria Math" panose="02040503050406030204" pitchFamily="18" charset="0"/>
                                </a:rPr>
                              </m:ctrlPr>
                            </m:sSubPr>
                            <m:e>
                              <m:r>
                                <a:rPr lang="es-CO" sz="2800" b="0" i="1" smtClean="0">
                                  <a:latin typeface="Cambria Math" panose="02040503050406030204" pitchFamily="18" charset="0"/>
                                  <a:ea typeface="Cambria Math" panose="02040503050406030204" pitchFamily="18" charset="0"/>
                                </a:rPr>
                                <m:t>𝐵</m:t>
                              </m:r>
                            </m:e>
                            <m:sub>
                              <m:r>
                                <a:rPr lang="es-CO" sz="2800" b="0" i="1" smtClean="0">
                                  <a:latin typeface="Cambria Math" panose="02040503050406030204" pitchFamily="18" charset="0"/>
                                  <a:ea typeface="Cambria Math" panose="02040503050406030204" pitchFamily="18" charset="0"/>
                                </a:rPr>
                                <m:t>2</m:t>
                              </m:r>
                            </m:sub>
                          </m:sSub>
                        </m:e>
                      </m:d>
                      <m:r>
                        <a:rPr lang="es-CO" sz="2800" b="0" i="1" smtClean="0">
                          <a:latin typeface="Cambria Math" panose="02040503050406030204" pitchFamily="18" charset="0"/>
                          <a:ea typeface="Cambria Math" panose="02040503050406030204" pitchFamily="18" charset="0"/>
                        </a:rPr>
                        <m:t>+…+</m:t>
                      </m:r>
                      <m:r>
                        <a:rPr lang="es-CO" sz="2800" b="0" i="1" smtClean="0">
                          <a:latin typeface="Cambria Math" panose="02040503050406030204" pitchFamily="18" charset="0"/>
                          <a:ea typeface="Cambria Math" panose="02040503050406030204" pitchFamily="18" charset="0"/>
                        </a:rPr>
                        <m:t>𝑃</m:t>
                      </m:r>
                      <m:r>
                        <a:rPr lang="es-CO" sz="2800" b="0" i="1" smtClean="0">
                          <a:latin typeface="Cambria Math" panose="02040503050406030204" pitchFamily="18" charset="0"/>
                          <a:ea typeface="Cambria Math" panose="02040503050406030204" pitchFamily="18" charset="0"/>
                        </a:rPr>
                        <m:t>(</m:t>
                      </m:r>
                      <m:r>
                        <a:rPr lang="es-CO" sz="2800" b="0" i="1" smtClean="0">
                          <a:latin typeface="Cambria Math" panose="02040503050406030204" pitchFamily="18" charset="0"/>
                          <a:ea typeface="Cambria Math" panose="02040503050406030204" pitchFamily="18" charset="0"/>
                        </a:rPr>
                        <m:t>𝐴</m:t>
                      </m:r>
                      <m:r>
                        <a:rPr lang="es-CO" sz="2800" b="0" i="1" smtClean="0">
                          <a:latin typeface="Cambria Math" panose="02040503050406030204" pitchFamily="18" charset="0"/>
                          <a:ea typeface="Cambria Math" panose="02040503050406030204" pitchFamily="18" charset="0"/>
                        </a:rPr>
                        <m:t>∩</m:t>
                      </m:r>
                      <m:sSub>
                        <m:sSubPr>
                          <m:ctrlPr>
                            <a:rPr lang="es-CO" sz="2800" b="0" i="1" smtClean="0">
                              <a:latin typeface="Cambria Math" panose="02040503050406030204" pitchFamily="18" charset="0"/>
                              <a:ea typeface="Cambria Math" panose="02040503050406030204" pitchFamily="18" charset="0"/>
                            </a:rPr>
                          </m:ctrlPr>
                        </m:sSubPr>
                        <m:e>
                          <m:r>
                            <a:rPr lang="es-CO" sz="2800" b="0" i="1" smtClean="0">
                              <a:latin typeface="Cambria Math" panose="02040503050406030204" pitchFamily="18" charset="0"/>
                              <a:ea typeface="Cambria Math" panose="02040503050406030204" pitchFamily="18" charset="0"/>
                            </a:rPr>
                            <m:t>𝐵</m:t>
                          </m:r>
                        </m:e>
                        <m:sub>
                          <m:r>
                            <a:rPr lang="es-CO" sz="2800" b="0" i="1" smtClean="0">
                              <a:latin typeface="Cambria Math" panose="02040503050406030204" pitchFamily="18" charset="0"/>
                              <a:ea typeface="Cambria Math" panose="02040503050406030204" pitchFamily="18" charset="0"/>
                            </a:rPr>
                            <m:t>𝐾</m:t>
                          </m:r>
                        </m:sub>
                      </m:sSub>
                      <m:r>
                        <a:rPr lang="es-CO" sz="2800" b="0" i="1" smtClean="0">
                          <a:latin typeface="Cambria Math" panose="02040503050406030204" pitchFamily="18" charset="0"/>
                          <a:ea typeface="Cambria Math" panose="02040503050406030204" pitchFamily="18" charset="0"/>
                        </a:rPr>
                        <m:t>)</m:t>
                      </m:r>
                    </m:oMath>
                  </m:oMathPara>
                </a14:m>
                <a:endParaRPr lang="es-CO" sz="2800" dirty="0" smtClean="0"/>
              </a:p>
              <a:p>
                <a:pPr marL="0" indent="0">
                  <a:buNone/>
                </a:pPr>
                <a14:m>
                  <m:oMathPara xmlns:m="http://schemas.openxmlformats.org/officeDocument/2006/math">
                    <m:oMathParaPr>
                      <m:jc m:val="centerGroup"/>
                    </m:oMathParaPr>
                    <m:oMath xmlns:m="http://schemas.openxmlformats.org/officeDocument/2006/math">
                      <m:r>
                        <a:rPr lang="es-CO" sz="2800" i="1">
                          <a:latin typeface="Cambria Math" panose="02040503050406030204" pitchFamily="18" charset="0"/>
                        </a:rPr>
                        <m:t>𝑃</m:t>
                      </m:r>
                      <m:d>
                        <m:dPr>
                          <m:ctrlPr>
                            <a:rPr lang="es-CO" sz="2800" i="1">
                              <a:latin typeface="Cambria Math" panose="02040503050406030204" pitchFamily="18" charset="0"/>
                            </a:rPr>
                          </m:ctrlPr>
                        </m:dPr>
                        <m:e>
                          <m:r>
                            <a:rPr lang="es-CO" sz="2800" i="1">
                              <a:latin typeface="Cambria Math" panose="02040503050406030204" pitchFamily="18" charset="0"/>
                            </a:rPr>
                            <m:t>𝐴</m:t>
                          </m:r>
                        </m:e>
                      </m:d>
                      <m:r>
                        <a:rPr lang="es-CO" sz="2800" i="1">
                          <a:latin typeface="Cambria Math" panose="02040503050406030204" pitchFamily="18" charset="0"/>
                        </a:rPr>
                        <m:t>=</m:t>
                      </m:r>
                      <m:r>
                        <a:rPr lang="es-CO" sz="2800" i="1">
                          <a:latin typeface="Cambria Math" panose="02040503050406030204" pitchFamily="18" charset="0"/>
                        </a:rPr>
                        <m:t>𝑃</m:t>
                      </m:r>
                      <m:d>
                        <m:dPr>
                          <m:ctrlPr>
                            <a:rPr lang="es-CO" sz="2800" i="1">
                              <a:latin typeface="Cambria Math" panose="02040503050406030204" pitchFamily="18" charset="0"/>
                            </a:rPr>
                          </m:ctrlPr>
                        </m:dPr>
                        <m:e>
                          <m:r>
                            <a:rPr lang="es-CO" sz="2800" i="1">
                              <a:latin typeface="Cambria Math" panose="02040503050406030204" pitchFamily="18" charset="0"/>
                            </a:rPr>
                            <m:t>𝐴</m:t>
                          </m:r>
                          <m:r>
                            <a:rPr lang="es-CO" sz="2800" b="0" i="1" smtClean="0">
                              <a:latin typeface="Cambria Math" panose="02040503050406030204" pitchFamily="18" charset="0"/>
                            </a:rPr>
                            <m:t>|</m:t>
                          </m:r>
                          <m:sSub>
                            <m:sSubPr>
                              <m:ctrlPr>
                                <a:rPr lang="es-CO" sz="2800" i="1">
                                  <a:latin typeface="Cambria Math" panose="02040503050406030204" pitchFamily="18" charset="0"/>
                                  <a:ea typeface="Cambria Math" panose="02040503050406030204" pitchFamily="18" charset="0"/>
                                </a:rPr>
                              </m:ctrlPr>
                            </m:sSubPr>
                            <m:e>
                              <m:r>
                                <a:rPr lang="es-CO" sz="2800" i="1">
                                  <a:latin typeface="Cambria Math" panose="02040503050406030204" pitchFamily="18" charset="0"/>
                                  <a:ea typeface="Cambria Math" panose="02040503050406030204" pitchFamily="18" charset="0"/>
                                </a:rPr>
                                <m:t>𝐵</m:t>
                              </m:r>
                            </m:e>
                            <m:sub>
                              <m:r>
                                <a:rPr lang="es-CO" sz="2800" i="1">
                                  <a:latin typeface="Cambria Math" panose="02040503050406030204" pitchFamily="18" charset="0"/>
                                  <a:ea typeface="Cambria Math" panose="02040503050406030204" pitchFamily="18" charset="0"/>
                                </a:rPr>
                                <m:t>1</m:t>
                              </m:r>
                            </m:sub>
                          </m:sSub>
                        </m:e>
                      </m:d>
                      <m:r>
                        <a:rPr lang="es-CO" sz="2800" b="0" i="1" smtClean="0">
                          <a:latin typeface="Cambria Math" panose="02040503050406030204" pitchFamily="18" charset="0"/>
                          <a:ea typeface="Cambria Math" panose="02040503050406030204" pitchFamily="18" charset="0"/>
                        </a:rPr>
                        <m:t>𝑃</m:t>
                      </m:r>
                      <m:r>
                        <a:rPr lang="es-CO" sz="2800" b="0" i="1" smtClean="0">
                          <a:latin typeface="Cambria Math" panose="02040503050406030204" pitchFamily="18" charset="0"/>
                          <a:ea typeface="Cambria Math" panose="02040503050406030204" pitchFamily="18" charset="0"/>
                        </a:rPr>
                        <m:t>(</m:t>
                      </m:r>
                      <m:sSub>
                        <m:sSubPr>
                          <m:ctrlPr>
                            <a:rPr lang="es-CO" sz="2800" i="1">
                              <a:latin typeface="Cambria Math" panose="02040503050406030204" pitchFamily="18" charset="0"/>
                              <a:ea typeface="Cambria Math" panose="02040503050406030204" pitchFamily="18" charset="0"/>
                            </a:rPr>
                          </m:ctrlPr>
                        </m:sSubPr>
                        <m:e>
                          <m:r>
                            <a:rPr lang="es-CO" sz="2800" i="1">
                              <a:latin typeface="Cambria Math" panose="02040503050406030204" pitchFamily="18" charset="0"/>
                              <a:ea typeface="Cambria Math" panose="02040503050406030204" pitchFamily="18" charset="0"/>
                            </a:rPr>
                            <m:t>𝐵</m:t>
                          </m:r>
                        </m:e>
                        <m:sub>
                          <m:r>
                            <a:rPr lang="es-CO" sz="2800" i="1">
                              <a:latin typeface="Cambria Math" panose="02040503050406030204" pitchFamily="18" charset="0"/>
                              <a:ea typeface="Cambria Math" panose="02040503050406030204" pitchFamily="18" charset="0"/>
                            </a:rPr>
                            <m:t>1</m:t>
                          </m:r>
                        </m:sub>
                      </m:sSub>
                      <m:r>
                        <a:rPr lang="es-CO" sz="2800" b="0" i="1" smtClean="0">
                          <a:latin typeface="Cambria Math" panose="02040503050406030204" pitchFamily="18" charset="0"/>
                          <a:ea typeface="Cambria Math" panose="02040503050406030204" pitchFamily="18" charset="0"/>
                        </a:rPr>
                        <m:t>)</m:t>
                      </m:r>
                      <m:r>
                        <a:rPr lang="es-CO" sz="2800" i="1">
                          <a:latin typeface="Cambria Math" panose="02040503050406030204" pitchFamily="18" charset="0"/>
                          <a:ea typeface="Cambria Math" panose="02040503050406030204" pitchFamily="18" charset="0"/>
                        </a:rPr>
                        <m:t>+</m:t>
                      </m:r>
                      <m:r>
                        <a:rPr lang="es-CO" sz="2800" i="1">
                          <a:latin typeface="Cambria Math" panose="02040503050406030204" pitchFamily="18" charset="0"/>
                          <a:ea typeface="Cambria Math" panose="02040503050406030204" pitchFamily="18" charset="0"/>
                        </a:rPr>
                        <m:t>𝑃</m:t>
                      </m:r>
                      <m:d>
                        <m:dPr>
                          <m:ctrlPr>
                            <a:rPr lang="es-CO" sz="2800" i="1">
                              <a:latin typeface="Cambria Math" panose="02040503050406030204" pitchFamily="18" charset="0"/>
                              <a:ea typeface="Cambria Math" panose="02040503050406030204" pitchFamily="18" charset="0"/>
                            </a:rPr>
                          </m:ctrlPr>
                        </m:dPr>
                        <m:e>
                          <m:r>
                            <a:rPr lang="es-CO" sz="2800" i="1">
                              <a:latin typeface="Cambria Math" panose="02040503050406030204" pitchFamily="18" charset="0"/>
                              <a:ea typeface="Cambria Math" panose="02040503050406030204" pitchFamily="18" charset="0"/>
                            </a:rPr>
                            <m:t>𝐴</m:t>
                          </m:r>
                          <m:r>
                            <a:rPr lang="es-CO" sz="2800" b="0" i="1" smtClean="0">
                              <a:latin typeface="Cambria Math" panose="02040503050406030204" pitchFamily="18" charset="0"/>
                              <a:ea typeface="Cambria Math" panose="02040503050406030204" pitchFamily="18" charset="0"/>
                            </a:rPr>
                            <m:t>|</m:t>
                          </m:r>
                          <m:sSub>
                            <m:sSubPr>
                              <m:ctrlPr>
                                <a:rPr lang="es-CO" sz="2800" i="1">
                                  <a:latin typeface="Cambria Math" panose="02040503050406030204" pitchFamily="18" charset="0"/>
                                  <a:ea typeface="Cambria Math" panose="02040503050406030204" pitchFamily="18" charset="0"/>
                                </a:rPr>
                              </m:ctrlPr>
                            </m:sSubPr>
                            <m:e>
                              <m:r>
                                <a:rPr lang="es-CO" sz="2800" i="1">
                                  <a:latin typeface="Cambria Math" panose="02040503050406030204" pitchFamily="18" charset="0"/>
                                  <a:ea typeface="Cambria Math" panose="02040503050406030204" pitchFamily="18" charset="0"/>
                                </a:rPr>
                                <m:t>𝐵</m:t>
                              </m:r>
                            </m:e>
                            <m:sub>
                              <m:r>
                                <a:rPr lang="es-CO" sz="2800" i="1">
                                  <a:latin typeface="Cambria Math" panose="02040503050406030204" pitchFamily="18" charset="0"/>
                                  <a:ea typeface="Cambria Math" panose="02040503050406030204" pitchFamily="18" charset="0"/>
                                </a:rPr>
                                <m:t>2</m:t>
                              </m:r>
                            </m:sub>
                          </m:sSub>
                        </m:e>
                      </m:d>
                      <m:r>
                        <a:rPr lang="es-CO" sz="2800" b="0" i="1" smtClean="0">
                          <a:latin typeface="Cambria Math" panose="02040503050406030204" pitchFamily="18" charset="0"/>
                          <a:ea typeface="Cambria Math" panose="02040503050406030204" pitchFamily="18" charset="0"/>
                        </a:rPr>
                        <m:t>𝑃</m:t>
                      </m:r>
                      <m:r>
                        <a:rPr lang="es-CO" sz="2800" b="0" i="1" smtClean="0">
                          <a:latin typeface="Cambria Math" panose="02040503050406030204" pitchFamily="18" charset="0"/>
                          <a:ea typeface="Cambria Math" panose="02040503050406030204" pitchFamily="18" charset="0"/>
                        </a:rPr>
                        <m:t>(</m:t>
                      </m:r>
                      <m:sSub>
                        <m:sSubPr>
                          <m:ctrlPr>
                            <a:rPr lang="es-CO" sz="2800" i="1">
                              <a:latin typeface="Cambria Math" panose="02040503050406030204" pitchFamily="18" charset="0"/>
                              <a:ea typeface="Cambria Math" panose="02040503050406030204" pitchFamily="18" charset="0"/>
                            </a:rPr>
                          </m:ctrlPr>
                        </m:sSubPr>
                        <m:e>
                          <m:r>
                            <a:rPr lang="es-CO" sz="2800" i="1">
                              <a:latin typeface="Cambria Math" panose="02040503050406030204" pitchFamily="18" charset="0"/>
                              <a:ea typeface="Cambria Math" panose="02040503050406030204" pitchFamily="18" charset="0"/>
                            </a:rPr>
                            <m:t>𝐵</m:t>
                          </m:r>
                        </m:e>
                        <m:sub>
                          <m:r>
                            <a:rPr lang="es-CO" sz="2800" i="1">
                              <a:latin typeface="Cambria Math" panose="02040503050406030204" pitchFamily="18" charset="0"/>
                              <a:ea typeface="Cambria Math" panose="02040503050406030204" pitchFamily="18" charset="0"/>
                            </a:rPr>
                            <m:t>2</m:t>
                          </m:r>
                        </m:sub>
                      </m:sSub>
                      <m:r>
                        <a:rPr lang="es-CO" sz="2800" b="0" i="1" smtClean="0">
                          <a:latin typeface="Cambria Math" panose="02040503050406030204" pitchFamily="18" charset="0"/>
                          <a:ea typeface="Cambria Math" panose="02040503050406030204" pitchFamily="18" charset="0"/>
                        </a:rPr>
                        <m:t>)</m:t>
                      </m:r>
                      <m:r>
                        <a:rPr lang="es-CO" sz="2800" i="1">
                          <a:latin typeface="Cambria Math" panose="02040503050406030204" pitchFamily="18" charset="0"/>
                          <a:ea typeface="Cambria Math" panose="02040503050406030204" pitchFamily="18" charset="0"/>
                        </a:rPr>
                        <m:t>+…+</m:t>
                      </m:r>
                      <m:r>
                        <a:rPr lang="es-CO" sz="2800" i="1">
                          <a:latin typeface="Cambria Math" panose="02040503050406030204" pitchFamily="18" charset="0"/>
                          <a:ea typeface="Cambria Math" panose="02040503050406030204" pitchFamily="18" charset="0"/>
                        </a:rPr>
                        <m:t>𝑃</m:t>
                      </m:r>
                      <m:d>
                        <m:dPr>
                          <m:ctrlPr>
                            <a:rPr lang="es-CO" sz="2800" i="1">
                              <a:latin typeface="Cambria Math" panose="02040503050406030204" pitchFamily="18" charset="0"/>
                              <a:ea typeface="Cambria Math" panose="02040503050406030204" pitchFamily="18" charset="0"/>
                            </a:rPr>
                          </m:ctrlPr>
                        </m:dPr>
                        <m:e>
                          <m:r>
                            <a:rPr lang="es-CO" sz="2800" i="1">
                              <a:latin typeface="Cambria Math" panose="02040503050406030204" pitchFamily="18" charset="0"/>
                              <a:ea typeface="Cambria Math" panose="02040503050406030204" pitchFamily="18" charset="0"/>
                            </a:rPr>
                            <m:t>𝐴</m:t>
                          </m:r>
                        </m:e>
                        <m:e>
                          <m:sSub>
                            <m:sSubPr>
                              <m:ctrlPr>
                                <a:rPr lang="es-CO" sz="2800" i="1">
                                  <a:latin typeface="Cambria Math" panose="02040503050406030204" pitchFamily="18" charset="0"/>
                                  <a:ea typeface="Cambria Math" panose="02040503050406030204" pitchFamily="18" charset="0"/>
                                </a:rPr>
                              </m:ctrlPr>
                            </m:sSubPr>
                            <m:e>
                              <m:r>
                                <a:rPr lang="es-CO" sz="2800" i="1">
                                  <a:latin typeface="Cambria Math" panose="02040503050406030204" pitchFamily="18" charset="0"/>
                                  <a:ea typeface="Cambria Math" panose="02040503050406030204" pitchFamily="18" charset="0"/>
                                </a:rPr>
                                <m:t>𝐵</m:t>
                              </m:r>
                            </m:e>
                            <m:sub>
                              <m:r>
                                <a:rPr lang="es-CO" sz="2800" i="1">
                                  <a:latin typeface="Cambria Math" panose="02040503050406030204" pitchFamily="18" charset="0"/>
                                  <a:ea typeface="Cambria Math" panose="02040503050406030204" pitchFamily="18" charset="0"/>
                                </a:rPr>
                                <m:t>𝐾</m:t>
                              </m:r>
                            </m:sub>
                          </m:sSub>
                        </m:e>
                      </m:d>
                      <m:r>
                        <a:rPr lang="es-CO" sz="2800" b="0" i="1" smtClean="0">
                          <a:latin typeface="Cambria Math" panose="02040503050406030204" pitchFamily="18" charset="0"/>
                          <a:ea typeface="Cambria Math" panose="02040503050406030204" pitchFamily="18" charset="0"/>
                        </a:rPr>
                        <m:t>𝑃</m:t>
                      </m:r>
                      <m:r>
                        <a:rPr lang="es-CO" sz="2800" b="0" i="1" smtClean="0">
                          <a:latin typeface="Cambria Math" panose="02040503050406030204" pitchFamily="18" charset="0"/>
                          <a:ea typeface="Cambria Math" panose="02040503050406030204" pitchFamily="18" charset="0"/>
                        </a:rPr>
                        <m:t>(</m:t>
                      </m:r>
                      <m:sSub>
                        <m:sSubPr>
                          <m:ctrlPr>
                            <a:rPr lang="es-CO" sz="2800" i="1">
                              <a:latin typeface="Cambria Math" panose="02040503050406030204" pitchFamily="18" charset="0"/>
                              <a:ea typeface="Cambria Math" panose="02040503050406030204" pitchFamily="18" charset="0"/>
                            </a:rPr>
                          </m:ctrlPr>
                        </m:sSubPr>
                        <m:e>
                          <m:r>
                            <a:rPr lang="es-CO" sz="2800" i="1">
                              <a:latin typeface="Cambria Math" panose="02040503050406030204" pitchFamily="18" charset="0"/>
                              <a:ea typeface="Cambria Math" panose="02040503050406030204" pitchFamily="18" charset="0"/>
                            </a:rPr>
                            <m:t>𝐵</m:t>
                          </m:r>
                        </m:e>
                        <m:sub>
                          <m:r>
                            <a:rPr lang="es-CO" sz="2800" i="1">
                              <a:latin typeface="Cambria Math" panose="02040503050406030204" pitchFamily="18" charset="0"/>
                              <a:ea typeface="Cambria Math" panose="02040503050406030204" pitchFamily="18" charset="0"/>
                            </a:rPr>
                            <m:t>𝐾</m:t>
                          </m:r>
                        </m:sub>
                      </m:sSub>
                      <m:r>
                        <a:rPr lang="es-CO" sz="2800" b="0" i="0" smtClean="0">
                          <a:latin typeface="Cambria Math" panose="02040503050406030204" pitchFamily="18" charset="0"/>
                          <a:ea typeface="Cambria Math" panose="02040503050406030204" pitchFamily="18" charset="0"/>
                        </a:rPr>
                        <m:t>)</m:t>
                      </m:r>
                    </m:oMath>
                  </m:oMathPara>
                </a14:m>
                <a:endParaRPr lang="es-CO" sz="2800" dirty="0"/>
              </a:p>
              <a:p>
                <a:pPr marL="0" indent="0">
                  <a:buNone/>
                </a:pPr>
                <a:endParaRPr lang="es-CO" dirty="0" smtClean="0"/>
              </a:p>
              <a:p>
                <a:pPr marL="0" indent="0">
                  <a:buNone/>
                </a:pPr>
                <a:endParaRPr lang="es-CO" dirty="0" smtClean="0"/>
              </a:p>
              <a:p>
                <a:pPr marL="0" indent="0">
                  <a:buNone/>
                </a:pPr>
                <a:endParaRPr lang="es-CO" dirty="0"/>
              </a:p>
              <a:p>
                <a:pPr marL="0" indent="0">
                  <a:buNone/>
                </a:pPr>
                <a:endParaRPr lang="es-CO" dirty="0" smtClean="0"/>
              </a:p>
              <a:p>
                <a:pPr marL="0" indent="0">
                  <a:buNone/>
                </a:pPr>
                <a:endParaRPr lang="es-CO" dirty="0"/>
              </a:p>
              <a:p>
                <a:pPr marL="0" indent="0">
                  <a:buNone/>
                </a:pPr>
                <a:endParaRPr lang="es-CO" dirty="0" smtClean="0"/>
              </a:p>
              <a:p>
                <a:pPr marL="0" indent="0">
                  <a:buNone/>
                </a:pPr>
                <a:endParaRPr lang="es-CO" dirty="0"/>
              </a:p>
              <a:p>
                <a:pPr marL="0" indent="0">
                  <a:buNone/>
                </a:pPr>
                <a:endParaRPr lang="es-CO" dirty="0" smtClean="0"/>
              </a:p>
              <a:p>
                <a:pPr marL="0" indent="0">
                  <a:buNone/>
                </a:pPr>
                <a:endParaRPr lang="es-CO"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811925" y="2730647"/>
                <a:ext cx="10131425" cy="3491477"/>
              </a:xfrm>
              <a:blipFill>
                <a:blip r:embed="rId2"/>
                <a:stretch>
                  <a:fillRect l="-1203" t="-32810"/>
                </a:stretch>
              </a:blipFill>
            </p:spPr>
            <p:txBody>
              <a:bodyPr/>
              <a:lstStyle/>
              <a:p>
                <a:r>
                  <a:rPr lang="es-CO">
                    <a:noFill/>
                  </a:rPr>
                  <a:t> </a:t>
                </a:r>
              </a:p>
            </p:txBody>
          </p:sp>
        </mc:Fallback>
      </mc:AlternateContent>
      <p:pic>
        <p:nvPicPr>
          <p:cNvPr id="4" name="Imagen 3"/>
          <p:cNvPicPr>
            <a:picLocks noChangeAspect="1"/>
          </p:cNvPicPr>
          <p:nvPr/>
        </p:nvPicPr>
        <p:blipFill rotWithShape="1">
          <a:blip r:embed="rId3"/>
          <a:srcRect l="19210" t="35150" r="18883" b="19939"/>
          <a:stretch/>
        </p:blipFill>
        <p:spPr>
          <a:xfrm>
            <a:off x="3100552" y="3783724"/>
            <a:ext cx="5959365" cy="2932386"/>
          </a:xfrm>
          <a:prstGeom prst="rect">
            <a:avLst/>
          </a:prstGeom>
        </p:spPr>
      </p:pic>
    </p:spTree>
    <p:extLst>
      <p:ext uri="{BB962C8B-B14F-4D97-AF65-F5344CB8AC3E}">
        <p14:creationId xmlns:p14="http://schemas.microsoft.com/office/powerpoint/2010/main" val="38898668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3" name="Marcador de contenido 2"/>
          <p:cNvSpPr>
            <a:spLocks noGrp="1"/>
          </p:cNvSpPr>
          <p:nvPr>
            <p:ph idx="1"/>
          </p:nvPr>
        </p:nvSpPr>
        <p:spPr/>
        <p:txBody>
          <a:bodyPr/>
          <a:lstStyle/>
          <a:p>
            <a:endParaRPr lang="es-CO"/>
          </a:p>
        </p:txBody>
      </p:sp>
      <p:pic>
        <p:nvPicPr>
          <p:cNvPr id="4" name="Imagen 3"/>
          <p:cNvPicPr>
            <a:picLocks noChangeAspect="1"/>
          </p:cNvPicPr>
          <p:nvPr/>
        </p:nvPicPr>
        <p:blipFill>
          <a:blip r:embed="rId2"/>
          <a:stretch>
            <a:fillRect/>
          </a:stretch>
        </p:blipFill>
        <p:spPr>
          <a:xfrm>
            <a:off x="1103416" y="450352"/>
            <a:ext cx="9296193" cy="6407648"/>
          </a:xfrm>
          <a:prstGeom prst="rect">
            <a:avLst/>
          </a:prstGeom>
        </p:spPr>
      </p:pic>
    </p:spTree>
    <p:extLst>
      <p:ext uri="{BB962C8B-B14F-4D97-AF65-F5344CB8AC3E}">
        <p14:creationId xmlns:p14="http://schemas.microsoft.com/office/powerpoint/2010/main" val="172406537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CO" b="1" dirty="0" smtClean="0"/>
              <a:t>EJEMPLO</a:t>
            </a:r>
            <a:endParaRPr lang="es-CO" b="1" dirty="0"/>
          </a:p>
        </p:txBody>
      </p:sp>
      <p:sp>
        <p:nvSpPr>
          <p:cNvPr id="3" name="Marcador de contenido 2"/>
          <p:cNvSpPr>
            <a:spLocks noGrp="1"/>
          </p:cNvSpPr>
          <p:nvPr>
            <p:ph idx="1"/>
          </p:nvPr>
        </p:nvSpPr>
        <p:spPr/>
        <p:txBody>
          <a:bodyPr>
            <a:normAutofit/>
          </a:bodyPr>
          <a:lstStyle/>
          <a:p>
            <a:pPr marL="0" indent="0" algn="just">
              <a:buNone/>
            </a:pPr>
            <a:r>
              <a:rPr lang="es-CO" sz="2400" dirty="0"/>
              <a:t>Una </a:t>
            </a:r>
            <a:r>
              <a:rPr lang="es-CO" sz="2400" dirty="0" smtClean="0"/>
              <a:t>tienda </a:t>
            </a:r>
            <a:r>
              <a:rPr lang="es-CO" sz="2400" dirty="0"/>
              <a:t>de video vende tres marcas diferentes de reproductores de DVD. </a:t>
            </a:r>
            <a:r>
              <a:rPr lang="es-CO" sz="2400" dirty="0" smtClean="0"/>
              <a:t>De sus </a:t>
            </a:r>
            <a:r>
              <a:rPr lang="es-CO" sz="2400" dirty="0"/>
              <a:t>ventas de reproductores de DVD, 50% son de la marca </a:t>
            </a:r>
            <a:r>
              <a:rPr lang="es-CO" sz="2400" dirty="0" smtClean="0"/>
              <a:t>1, </a:t>
            </a:r>
            <a:r>
              <a:rPr lang="es-CO" sz="2400" dirty="0"/>
              <a:t>30% son </a:t>
            </a:r>
            <a:r>
              <a:rPr lang="es-CO" sz="2400" dirty="0" smtClean="0"/>
              <a:t>de la </a:t>
            </a:r>
            <a:r>
              <a:rPr lang="es-CO" sz="2400" dirty="0"/>
              <a:t>marca 2 y 20% son de la marca 3. Cada fabricante ofrece 1 año de garantía en las </a:t>
            </a:r>
            <a:r>
              <a:rPr lang="es-CO" sz="2400" dirty="0" smtClean="0"/>
              <a:t>partes y </a:t>
            </a:r>
            <a:r>
              <a:rPr lang="es-CO" sz="2400" dirty="0"/>
              <a:t>mano de obra. Se sabe que 25% de los reproductores de DVD de la marca 1 requieren </a:t>
            </a:r>
            <a:r>
              <a:rPr lang="es-CO" sz="2400" dirty="0" smtClean="0"/>
              <a:t>trabajo de </a:t>
            </a:r>
            <a:r>
              <a:rPr lang="es-CO" sz="2400" dirty="0"/>
              <a:t>reparación dentro del periodo de garantía, mientras que los porcentajes </a:t>
            </a:r>
            <a:r>
              <a:rPr lang="es-CO" sz="2400" dirty="0" smtClean="0"/>
              <a:t>correspondientes de </a:t>
            </a:r>
            <a:r>
              <a:rPr lang="es-CO" sz="2400" dirty="0"/>
              <a:t>las marcas 2 y 3 son 20% y 10%, </a:t>
            </a:r>
            <a:r>
              <a:rPr lang="es-CO" sz="2400" dirty="0" smtClean="0"/>
              <a:t>respectivamente.</a:t>
            </a:r>
          </a:p>
          <a:p>
            <a:pPr marL="0" indent="0" algn="just">
              <a:buNone/>
            </a:pPr>
            <a:r>
              <a:rPr lang="es-CO" sz="2400" dirty="0" smtClean="0"/>
              <a:t>Realice el árbol de decisión </a:t>
            </a:r>
          </a:p>
        </p:txBody>
      </p:sp>
    </p:spTree>
    <p:extLst>
      <p:ext uri="{BB962C8B-B14F-4D97-AF65-F5344CB8AC3E}">
        <p14:creationId xmlns:p14="http://schemas.microsoft.com/office/powerpoint/2010/main" val="26548016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3" name="Marcador de contenido 2"/>
          <p:cNvSpPr>
            <a:spLocks noGrp="1"/>
          </p:cNvSpPr>
          <p:nvPr>
            <p:ph idx="1"/>
          </p:nvPr>
        </p:nvSpPr>
        <p:spPr/>
        <p:txBody>
          <a:bodyPr>
            <a:normAutofit fontScale="92500"/>
          </a:bodyPr>
          <a:lstStyle/>
          <a:p>
            <a:pPr algn="just"/>
            <a:r>
              <a:rPr lang="es-CO" sz="2400" dirty="0"/>
              <a:t>1. ¿Cuál es la probabilidad de que un comprador seleccionado al azar haya adquirido un reproductor de DVD marca 1 que necesitará reparación mientras se encuentra dentro de garantía?</a:t>
            </a:r>
          </a:p>
          <a:p>
            <a:pPr algn="just"/>
            <a:r>
              <a:rPr lang="es-CO" sz="2400" b="1" dirty="0"/>
              <a:t>2. </a:t>
            </a:r>
            <a:r>
              <a:rPr lang="es-CO" sz="2400" dirty="0"/>
              <a:t>¿Cuál es la probabilidad de que un comprador seleccionado al azar haya comprado un reproductor de DVD que necesitará reparación mientras se encuentra dentro de garantía.</a:t>
            </a:r>
          </a:p>
          <a:p>
            <a:pPr algn="just"/>
            <a:r>
              <a:rPr lang="es-CO" sz="2400" b="1" dirty="0"/>
              <a:t>3. </a:t>
            </a:r>
            <a:r>
              <a:rPr lang="es-CO" sz="2400" dirty="0"/>
              <a:t>Si un cliente regresa a la tienda con un reproductor de DVD que necesita reparación dentro de garantía, ¿cuál es la probabilidad de que sea un reproductor de DVD marca 1? ¿Un reproductor de DVD marca 2? ¿Un reproductor de DVD marca 3?</a:t>
            </a:r>
          </a:p>
          <a:p>
            <a:endParaRPr lang="es-CO" dirty="0"/>
          </a:p>
        </p:txBody>
      </p:sp>
    </p:spTree>
    <p:extLst>
      <p:ext uri="{BB962C8B-B14F-4D97-AF65-F5344CB8AC3E}">
        <p14:creationId xmlns:p14="http://schemas.microsoft.com/office/powerpoint/2010/main" val="64488688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3" name="Marcador de contenido 2"/>
          <p:cNvSpPr>
            <a:spLocks noGrp="1"/>
          </p:cNvSpPr>
          <p:nvPr>
            <p:ph idx="1"/>
          </p:nvPr>
        </p:nvSpPr>
        <p:spPr/>
        <p:txBody>
          <a:bodyPr/>
          <a:lstStyle/>
          <a:p>
            <a:endParaRPr lang="es-CO"/>
          </a:p>
        </p:txBody>
      </p:sp>
      <p:pic>
        <p:nvPicPr>
          <p:cNvPr id="4" name="Imagen 3"/>
          <p:cNvPicPr>
            <a:picLocks noChangeAspect="1"/>
          </p:cNvPicPr>
          <p:nvPr/>
        </p:nvPicPr>
        <p:blipFill>
          <a:blip r:embed="rId2"/>
          <a:stretch>
            <a:fillRect/>
          </a:stretch>
        </p:blipFill>
        <p:spPr>
          <a:xfrm>
            <a:off x="1292774" y="134419"/>
            <a:ext cx="9249182" cy="6401919"/>
          </a:xfrm>
          <a:prstGeom prst="rect">
            <a:avLst/>
          </a:prstGeom>
        </p:spPr>
      </p:pic>
    </p:spTree>
    <p:extLst>
      <p:ext uri="{BB962C8B-B14F-4D97-AF65-F5344CB8AC3E}">
        <p14:creationId xmlns:p14="http://schemas.microsoft.com/office/powerpoint/2010/main" val="30031589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876716" y="99849"/>
            <a:ext cx="10299366" cy="6642538"/>
          </a:xfrm>
          <a:prstGeom prst="rect">
            <a:avLst/>
          </a:prstGeom>
        </p:spPr>
      </p:pic>
    </p:spTree>
    <p:extLst>
      <p:ext uri="{BB962C8B-B14F-4D97-AF65-F5344CB8AC3E}">
        <p14:creationId xmlns:p14="http://schemas.microsoft.com/office/powerpoint/2010/main" val="17072255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3" name="Marcador de contenido 2"/>
          <p:cNvSpPr>
            <a:spLocks noGrp="1"/>
          </p:cNvSpPr>
          <p:nvPr>
            <p:ph idx="1"/>
          </p:nvPr>
        </p:nvSpPr>
        <p:spPr/>
        <p:txBody>
          <a:bodyPr>
            <a:normAutofit/>
          </a:bodyPr>
          <a:lstStyle/>
          <a:p>
            <a:r>
              <a:rPr lang="es-CO" sz="2800" dirty="0" smtClean="0"/>
              <a:t>Donde </a:t>
            </a:r>
          </a:p>
          <a:p>
            <a:r>
              <a:rPr lang="es-CO" sz="2800" dirty="0" err="1" smtClean="0"/>
              <a:t>nPr</a:t>
            </a:r>
            <a:r>
              <a:rPr lang="es-CO" sz="2800" dirty="0" smtClean="0"/>
              <a:t>: Número de permutaciones posible</a:t>
            </a:r>
          </a:p>
          <a:p>
            <a:r>
              <a:rPr lang="es-CO" sz="2800" dirty="0" smtClean="0"/>
              <a:t>n Numero total de objetos</a:t>
            </a:r>
          </a:p>
          <a:p>
            <a:r>
              <a:rPr lang="es-CO" sz="2800" dirty="0"/>
              <a:t>r</a:t>
            </a:r>
            <a:r>
              <a:rPr lang="es-CO" sz="2800" dirty="0" smtClean="0"/>
              <a:t> numero de objetos utilizados en un mismo momento</a:t>
            </a:r>
            <a:endParaRPr lang="es-CO" sz="2800" dirty="0"/>
          </a:p>
        </p:txBody>
      </p:sp>
      <p:pic>
        <p:nvPicPr>
          <p:cNvPr id="4" name="Imagen 3"/>
          <p:cNvPicPr>
            <a:picLocks noChangeAspect="1"/>
          </p:cNvPicPr>
          <p:nvPr/>
        </p:nvPicPr>
        <p:blipFill>
          <a:blip r:embed="rId2"/>
          <a:stretch>
            <a:fillRect/>
          </a:stretch>
        </p:blipFill>
        <p:spPr>
          <a:xfrm>
            <a:off x="457201" y="609600"/>
            <a:ext cx="11010900" cy="2203028"/>
          </a:xfrm>
          <a:prstGeom prst="rect">
            <a:avLst/>
          </a:prstGeom>
        </p:spPr>
      </p:pic>
    </p:spTree>
    <p:extLst>
      <p:ext uri="{BB962C8B-B14F-4D97-AF65-F5344CB8AC3E}">
        <p14:creationId xmlns:p14="http://schemas.microsoft.com/office/powerpoint/2010/main" val="28553311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es-CO" sz="3200" b="1" dirty="0" smtClean="0"/>
              <a:t>¿Cuantas parejas se pueden obtener de la mesa?</a:t>
            </a:r>
            <a:endParaRPr lang="es-CO" sz="3200" b="1" dirty="0"/>
          </a:p>
        </p:txBody>
      </p:sp>
      <p:pic>
        <p:nvPicPr>
          <p:cNvPr id="5" name="Marcador de contenido 4"/>
          <p:cNvPicPr>
            <a:picLocks noGrp="1" noChangeAspect="1"/>
          </p:cNvPicPr>
          <p:nvPr>
            <p:ph idx="1"/>
          </p:nvPr>
        </p:nvPicPr>
        <p:blipFill>
          <a:blip r:embed="rId2"/>
          <a:stretch>
            <a:fillRect/>
          </a:stretch>
        </p:blipFill>
        <p:spPr>
          <a:xfrm>
            <a:off x="5235627" y="2758608"/>
            <a:ext cx="6614420" cy="2668779"/>
          </a:xfrm>
          <a:prstGeom prst="rect">
            <a:avLst/>
          </a:prstGeom>
        </p:spPr>
      </p:pic>
      <p:pic>
        <p:nvPicPr>
          <p:cNvPr id="4" name="Imagen 3"/>
          <p:cNvPicPr>
            <a:picLocks noChangeAspect="1"/>
          </p:cNvPicPr>
          <p:nvPr/>
        </p:nvPicPr>
        <p:blipFill>
          <a:blip r:embed="rId3"/>
          <a:stretch>
            <a:fillRect/>
          </a:stretch>
        </p:blipFill>
        <p:spPr>
          <a:xfrm>
            <a:off x="438150" y="2142067"/>
            <a:ext cx="4495950" cy="3901863"/>
          </a:xfrm>
          <a:prstGeom prst="rect">
            <a:avLst/>
          </a:prstGeom>
        </p:spPr>
      </p:pic>
    </p:spTree>
    <p:extLst>
      <p:ext uri="{BB962C8B-B14F-4D97-AF65-F5344CB8AC3E}">
        <p14:creationId xmlns:p14="http://schemas.microsoft.com/office/powerpoint/2010/main" val="5056506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CO" b="1" dirty="0" smtClean="0"/>
              <a:t>combinación</a:t>
            </a:r>
            <a:endParaRPr lang="es-CO" b="1" dirty="0"/>
          </a:p>
        </p:txBody>
      </p:sp>
      <p:sp>
        <p:nvSpPr>
          <p:cNvPr id="3" name="Marcador de contenido 2"/>
          <p:cNvSpPr>
            <a:spLocks noGrp="1"/>
          </p:cNvSpPr>
          <p:nvPr>
            <p:ph idx="1"/>
          </p:nvPr>
        </p:nvSpPr>
        <p:spPr>
          <a:xfrm>
            <a:off x="685800" y="1018117"/>
            <a:ext cx="10131425" cy="3649133"/>
          </a:xfrm>
        </p:spPr>
        <p:txBody>
          <a:bodyPr/>
          <a:lstStyle/>
          <a:p>
            <a:pPr marL="0" indent="0">
              <a:buNone/>
            </a:pPr>
            <a:r>
              <a:rPr lang="es-CO" sz="2800" dirty="0" smtClean="0"/>
              <a:t>Considere las letras ABC, para este conjunto los posibles resultados son:</a:t>
            </a:r>
          </a:p>
          <a:p>
            <a:pPr marL="0" indent="0" algn="ctr">
              <a:buNone/>
            </a:pPr>
            <a:r>
              <a:rPr lang="es-CO" sz="2800" dirty="0" smtClean="0"/>
              <a:t>AB BC AC</a:t>
            </a:r>
          </a:p>
          <a:p>
            <a:pPr marL="0" indent="0" algn="ctr">
              <a:buNone/>
            </a:pPr>
            <a:r>
              <a:rPr lang="es-CO" sz="2800" dirty="0" smtClean="0"/>
              <a:t>Para la combinación AB es lo mismo BA</a:t>
            </a:r>
            <a:endParaRPr lang="es-CO" sz="2800" dirty="0"/>
          </a:p>
          <a:p>
            <a:endParaRPr lang="es-CO" dirty="0"/>
          </a:p>
        </p:txBody>
      </p:sp>
      <p:pic>
        <p:nvPicPr>
          <p:cNvPr id="4" name="Imagen 3"/>
          <p:cNvPicPr>
            <a:picLocks noChangeAspect="1"/>
          </p:cNvPicPr>
          <p:nvPr/>
        </p:nvPicPr>
        <p:blipFill>
          <a:blip r:embed="rId2"/>
          <a:stretch>
            <a:fillRect/>
          </a:stretch>
        </p:blipFill>
        <p:spPr>
          <a:xfrm>
            <a:off x="1488145" y="4010800"/>
            <a:ext cx="9718325" cy="1856600"/>
          </a:xfrm>
          <a:prstGeom prst="rect">
            <a:avLst/>
          </a:prstGeom>
        </p:spPr>
      </p:pic>
    </p:spTree>
    <p:extLst>
      <p:ext uri="{BB962C8B-B14F-4D97-AF65-F5344CB8AC3E}">
        <p14:creationId xmlns:p14="http://schemas.microsoft.com/office/powerpoint/2010/main" val="21030810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sz="2800" dirty="0" smtClean="0"/>
              <a:t>¿Cuántos subconjuntos de tamaño 2 se pueden obtener de la mesa?</a:t>
            </a:r>
            <a:endParaRPr lang="es-CO" sz="2800" dirty="0"/>
          </a:p>
        </p:txBody>
      </p:sp>
      <p:pic>
        <p:nvPicPr>
          <p:cNvPr id="5" name="Marcador de contenido 4"/>
          <p:cNvPicPr>
            <a:picLocks noGrp="1" noChangeAspect="1"/>
          </p:cNvPicPr>
          <p:nvPr>
            <p:ph idx="1"/>
          </p:nvPr>
        </p:nvPicPr>
        <p:blipFill>
          <a:blip r:embed="rId2"/>
          <a:stretch>
            <a:fillRect/>
          </a:stretch>
        </p:blipFill>
        <p:spPr>
          <a:xfrm>
            <a:off x="5751513" y="3028950"/>
            <a:ext cx="5530589" cy="2838450"/>
          </a:xfrm>
          <a:prstGeom prst="rect">
            <a:avLst/>
          </a:prstGeom>
        </p:spPr>
      </p:pic>
      <p:pic>
        <p:nvPicPr>
          <p:cNvPr id="4" name="Imagen 3"/>
          <p:cNvPicPr>
            <a:picLocks noChangeAspect="1"/>
          </p:cNvPicPr>
          <p:nvPr/>
        </p:nvPicPr>
        <p:blipFill>
          <a:blip r:embed="rId3"/>
          <a:stretch>
            <a:fillRect/>
          </a:stretch>
        </p:blipFill>
        <p:spPr>
          <a:xfrm>
            <a:off x="499950" y="2142067"/>
            <a:ext cx="4986450" cy="4186943"/>
          </a:xfrm>
          <a:prstGeom prst="rect">
            <a:avLst/>
          </a:prstGeom>
        </p:spPr>
      </p:pic>
    </p:spTree>
    <p:extLst>
      <p:ext uri="{BB962C8B-B14F-4D97-AF65-F5344CB8AC3E}">
        <p14:creationId xmlns:p14="http://schemas.microsoft.com/office/powerpoint/2010/main" val="25465612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sz="5400" b="1" dirty="0" smtClean="0"/>
              <a:t>Algunos conceptos básicos</a:t>
            </a:r>
            <a:endParaRPr lang="es-CO" sz="5400" b="1" dirty="0"/>
          </a:p>
        </p:txBody>
      </p:sp>
      <p:sp>
        <p:nvSpPr>
          <p:cNvPr id="3" name="Marcador de contenido 2"/>
          <p:cNvSpPr>
            <a:spLocks noGrp="1"/>
          </p:cNvSpPr>
          <p:nvPr>
            <p:ph idx="1"/>
          </p:nvPr>
        </p:nvSpPr>
        <p:spPr>
          <a:xfrm>
            <a:off x="370491" y="2202137"/>
            <a:ext cx="7596351" cy="3649133"/>
          </a:xfrm>
        </p:spPr>
        <p:txBody>
          <a:bodyPr>
            <a:normAutofit fontScale="77500" lnSpcReduction="20000"/>
          </a:bodyPr>
          <a:lstStyle/>
          <a:p>
            <a:pPr marL="0" indent="0">
              <a:buNone/>
            </a:pPr>
            <a:r>
              <a:rPr lang="es-CO" sz="3200" b="1" dirty="0" smtClean="0"/>
              <a:t>Experimento: Proceso al azar que produce un resultado</a:t>
            </a:r>
          </a:p>
          <a:p>
            <a:pPr marL="0" indent="0">
              <a:buNone/>
            </a:pPr>
            <a:endParaRPr lang="es-CO" sz="3200" b="1" dirty="0" smtClean="0"/>
          </a:p>
          <a:p>
            <a:pPr marL="0" indent="0">
              <a:buNone/>
            </a:pPr>
            <a:r>
              <a:rPr lang="es-CO" sz="3200" b="1" dirty="0" smtClean="0"/>
              <a:t>Espacio </a:t>
            </a:r>
            <a:r>
              <a:rPr lang="es-CO" sz="3200" b="1" dirty="0" err="1" smtClean="0"/>
              <a:t>muestral</a:t>
            </a:r>
            <a:r>
              <a:rPr lang="es-CO" sz="3200" b="1" dirty="0" smtClean="0"/>
              <a:t> (S): Conjunto de todos los posibles resultados de un experimento estadístico</a:t>
            </a:r>
          </a:p>
          <a:p>
            <a:pPr marL="0" indent="0">
              <a:buNone/>
            </a:pPr>
            <a:endParaRPr lang="es-CO" sz="3200" b="1" dirty="0" smtClean="0"/>
          </a:p>
          <a:p>
            <a:pPr marL="0" indent="0">
              <a:buNone/>
            </a:pPr>
            <a:r>
              <a:rPr lang="es-CO" sz="3200" b="1" dirty="0" smtClean="0"/>
              <a:t>Evento: Subconjunto del espacio </a:t>
            </a:r>
            <a:r>
              <a:rPr lang="es-CO" sz="3200" b="1" dirty="0" err="1" smtClean="0"/>
              <a:t>muestral</a:t>
            </a:r>
            <a:endParaRPr lang="es-CO" sz="3200" b="1" dirty="0" smtClean="0"/>
          </a:p>
          <a:p>
            <a:pPr marL="0" indent="0">
              <a:buNone/>
            </a:pPr>
            <a:endParaRPr lang="es-CO" sz="3200" b="1" dirty="0" smtClean="0"/>
          </a:p>
          <a:p>
            <a:pPr marL="0" indent="0">
              <a:buNone/>
            </a:pPr>
            <a:r>
              <a:rPr lang="es-CO" sz="3200" b="1" dirty="0" smtClean="0"/>
              <a:t>Puntos </a:t>
            </a:r>
            <a:r>
              <a:rPr lang="es-CO" sz="3200" b="1" dirty="0" err="1" smtClean="0"/>
              <a:t>muestrales</a:t>
            </a:r>
            <a:r>
              <a:rPr lang="es-CO" sz="3200" b="1" dirty="0" smtClean="0"/>
              <a:t>: Numero de posibles resultados que hay en un espacio </a:t>
            </a:r>
            <a:r>
              <a:rPr lang="es-CO" sz="3200" b="1" dirty="0" err="1" smtClean="0"/>
              <a:t>muestral</a:t>
            </a:r>
            <a:endParaRPr lang="es-CO" sz="3200" b="1" dirty="0"/>
          </a:p>
        </p:txBody>
      </p:sp>
      <p:pic>
        <p:nvPicPr>
          <p:cNvPr id="4" name="Imagen 3"/>
          <p:cNvPicPr>
            <a:picLocks noChangeAspect="1"/>
          </p:cNvPicPr>
          <p:nvPr/>
        </p:nvPicPr>
        <p:blipFill>
          <a:blip r:embed="rId2"/>
          <a:stretch>
            <a:fillRect/>
          </a:stretch>
        </p:blipFill>
        <p:spPr>
          <a:xfrm>
            <a:off x="8187559" y="2065867"/>
            <a:ext cx="3605048" cy="3801862"/>
          </a:xfrm>
          <a:prstGeom prst="rect">
            <a:avLst/>
          </a:prstGeom>
        </p:spPr>
      </p:pic>
    </p:spTree>
    <p:extLst>
      <p:ext uri="{BB962C8B-B14F-4D97-AF65-F5344CB8AC3E}">
        <p14:creationId xmlns:p14="http://schemas.microsoft.com/office/powerpoint/2010/main" val="5185446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CO" b="1" dirty="0" smtClean="0"/>
              <a:t>Ejemplo </a:t>
            </a:r>
            <a:endParaRPr lang="es-CO" b="1" dirty="0"/>
          </a:p>
        </p:txBody>
      </p:sp>
      <mc:AlternateContent xmlns:mc="http://schemas.openxmlformats.org/markup-compatibility/2006">
        <mc:Choice xmlns:a14="http://schemas.microsoft.com/office/drawing/2010/main" Requires="a14">
          <p:sp>
            <p:nvSpPr>
              <p:cNvPr id="3" name="Marcador de contenido 2"/>
              <p:cNvSpPr>
                <a:spLocks noGrp="1"/>
              </p:cNvSpPr>
              <p:nvPr>
                <p:ph idx="1"/>
              </p:nvPr>
            </p:nvSpPr>
            <p:spPr>
              <a:xfrm>
                <a:off x="685801" y="2142067"/>
                <a:ext cx="8994227" cy="3649133"/>
              </a:xfrm>
            </p:spPr>
            <p:txBody>
              <a:bodyPr>
                <a:normAutofit lnSpcReduction="10000"/>
              </a:bodyPr>
              <a:lstStyle/>
              <a:p>
                <a:pPr marL="0" indent="0" algn="ctr">
                  <a:buNone/>
                </a:pPr>
                <a:r>
                  <a:rPr lang="es-CO" sz="3200" b="1" dirty="0" smtClean="0"/>
                  <a:t>Lanzar dos monedas y observar los resultados posibles, se obtiene el siguiente espacio </a:t>
                </a:r>
                <a:r>
                  <a:rPr lang="es-CO" sz="3200" b="1" dirty="0" err="1" smtClean="0"/>
                  <a:t>muestral</a:t>
                </a:r>
                <a:r>
                  <a:rPr lang="es-CO" sz="3200" b="1" dirty="0" smtClean="0"/>
                  <a:t>:</a:t>
                </a:r>
              </a:p>
              <a:p>
                <a:pPr marL="0" indent="0" algn="ctr">
                  <a:buNone/>
                </a:pPr>
                <a14:m>
                  <m:oMathPara xmlns:m="http://schemas.openxmlformats.org/officeDocument/2006/math">
                    <m:oMathParaPr>
                      <m:jc m:val="centerGroup"/>
                    </m:oMathParaPr>
                    <m:oMath xmlns:m="http://schemas.openxmlformats.org/officeDocument/2006/math">
                      <m:r>
                        <a:rPr lang="es-CO" sz="3200" b="1" i="1" smtClean="0">
                          <a:latin typeface="Cambria Math" panose="02040503050406030204" pitchFamily="18" charset="0"/>
                        </a:rPr>
                        <m:t>𝑺</m:t>
                      </m:r>
                      <m:r>
                        <a:rPr lang="es-CO" sz="3200" b="1" i="1" smtClean="0">
                          <a:latin typeface="Cambria Math" panose="02040503050406030204" pitchFamily="18" charset="0"/>
                        </a:rPr>
                        <m:t>=</m:t>
                      </m:r>
                      <m:d>
                        <m:dPr>
                          <m:begChr m:val="{"/>
                          <m:endChr m:val="}"/>
                          <m:ctrlPr>
                            <a:rPr lang="es-CO" sz="3200" b="1" i="1" smtClean="0">
                              <a:latin typeface="Cambria Math" panose="02040503050406030204" pitchFamily="18" charset="0"/>
                            </a:rPr>
                          </m:ctrlPr>
                        </m:dPr>
                        <m:e>
                          <m:d>
                            <m:dPr>
                              <m:ctrlPr>
                                <a:rPr lang="es-CO" sz="3200" b="1" i="1" smtClean="0">
                                  <a:latin typeface="Cambria Math" panose="02040503050406030204" pitchFamily="18" charset="0"/>
                                </a:rPr>
                              </m:ctrlPr>
                            </m:dPr>
                            <m:e>
                              <m:r>
                                <a:rPr lang="es-CO" sz="3200" b="1" i="1" smtClean="0">
                                  <a:latin typeface="Cambria Math" panose="02040503050406030204" pitchFamily="18" charset="0"/>
                                </a:rPr>
                                <m:t>𝑪</m:t>
                              </m:r>
                              <m:r>
                                <a:rPr lang="es-CO" sz="3200" b="1" i="1" smtClean="0">
                                  <a:latin typeface="Cambria Math" panose="02040503050406030204" pitchFamily="18" charset="0"/>
                                </a:rPr>
                                <m:t>,</m:t>
                              </m:r>
                              <m:r>
                                <a:rPr lang="es-CO" sz="3200" b="1" i="1" smtClean="0">
                                  <a:latin typeface="Cambria Math" panose="02040503050406030204" pitchFamily="18" charset="0"/>
                                </a:rPr>
                                <m:t>𝑪</m:t>
                              </m:r>
                            </m:e>
                          </m:d>
                          <m:r>
                            <a:rPr lang="es-CO" sz="3200" b="1" i="1" smtClean="0">
                              <a:latin typeface="Cambria Math" panose="02040503050406030204" pitchFamily="18" charset="0"/>
                            </a:rPr>
                            <m:t>,</m:t>
                          </m:r>
                          <m:d>
                            <m:dPr>
                              <m:ctrlPr>
                                <a:rPr lang="es-CO" sz="3200" b="1" i="1" smtClean="0">
                                  <a:latin typeface="Cambria Math" panose="02040503050406030204" pitchFamily="18" charset="0"/>
                                </a:rPr>
                              </m:ctrlPr>
                            </m:dPr>
                            <m:e>
                              <m:r>
                                <a:rPr lang="es-CO" sz="3200" b="1" i="1" smtClean="0">
                                  <a:latin typeface="Cambria Math" panose="02040503050406030204" pitchFamily="18" charset="0"/>
                                </a:rPr>
                                <m:t>𝑪</m:t>
                              </m:r>
                              <m:r>
                                <a:rPr lang="es-CO" sz="3200" b="1" i="1" smtClean="0">
                                  <a:latin typeface="Cambria Math" panose="02040503050406030204" pitchFamily="18" charset="0"/>
                                </a:rPr>
                                <m:t>,</m:t>
                              </m:r>
                              <m:r>
                                <a:rPr lang="es-CO" sz="3200" b="1" i="1" smtClean="0">
                                  <a:latin typeface="Cambria Math" panose="02040503050406030204" pitchFamily="18" charset="0"/>
                                </a:rPr>
                                <m:t>𝑺</m:t>
                              </m:r>
                            </m:e>
                          </m:d>
                          <m:r>
                            <a:rPr lang="es-CO" sz="3200" b="1" i="1" smtClean="0">
                              <a:latin typeface="Cambria Math" panose="02040503050406030204" pitchFamily="18" charset="0"/>
                            </a:rPr>
                            <m:t>,</m:t>
                          </m:r>
                          <m:d>
                            <m:dPr>
                              <m:ctrlPr>
                                <a:rPr lang="es-CO" sz="3200" b="1" i="1" smtClean="0">
                                  <a:latin typeface="Cambria Math" panose="02040503050406030204" pitchFamily="18" charset="0"/>
                                </a:rPr>
                              </m:ctrlPr>
                            </m:dPr>
                            <m:e>
                              <m:r>
                                <a:rPr lang="es-CO" sz="3200" b="1" i="1" smtClean="0">
                                  <a:latin typeface="Cambria Math" panose="02040503050406030204" pitchFamily="18" charset="0"/>
                                </a:rPr>
                                <m:t>𝑺</m:t>
                              </m:r>
                              <m:r>
                                <a:rPr lang="es-CO" sz="3200" b="1" i="1" smtClean="0">
                                  <a:latin typeface="Cambria Math" panose="02040503050406030204" pitchFamily="18" charset="0"/>
                                </a:rPr>
                                <m:t>,</m:t>
                              </m:r>
                              <m:r>
                                <a:rPr lang="es-CO" sz="3200" b="1" i="1" smtClean="0">
                                  <a:latin typeface="Cambria Math" panose="02040503050406030204" pitchFamily="18" charset="0"/>
                                </a:rPr>
                                <m:t>𝑪</m:t>
                              </m:r>
                            </m:e>
                          </m:d>
                          <m:r>
                            <a:rPr lang="es-CO" sz="3200" b="1" i="1" smtClean="0">
                              <a:latin typeface="Cambria Math" panose="02040503050406030204" pitchFamily="18" charset="0"/>
                            </a:rPr>
                            <m:t>,(</m:t>
                          </m:r>
                          <m:r>
                            <a:rPr lang="es-CO" sz="3200" b="1" i="1" smtClean="0">
                              <a:latin typeface="Cambria Math" panose="02040503050406030204" pitchFamily="18" charset="0"/>
                            </a:rPr>
                            <m:t>𝑺</m:t>
                          </m:r>
                          <m:r>
                            <a:rPr lang="es-CO" sz="3200" b="1" i="1" smtClean="0">
                              <a:latin typeface="Cambria Math" panose="02040503050406030204" pitchFamily="18" charset="0"/>
                            </a:rPr>
                            <m:t>,</m:t>
                          </m:r>
                          <m:r>
                            <a:rPr lang="es-CO" sz="3200" b="1" i="1" smtClean="0">
                              <a:latin typeface="Cambria Math" panose="02040503050406030204" pitchFamily="18" charset="0"/>
                            </a:rPr>
                            <m:t>𝑺</m:t>
                          </m:r>
                          <m:r>
                            <a:rPr lang="es-CO" sz="3200" b="1" i="1" smtClean="0">
                              <a:latin typeface="Cambria Math" panose="02040503050406030204" pitchFamily="18" charset="0"/>
                            </a:rPr>
                            <m:t>)</m:t>
                          </m:r>
                        </m:e>
                      </m:d>
                    </m:oMath>
                  </m:oMathPara>
                </a14:m>
                <a:endParaRPr lang="es-CO" sz="3200" b="1" dirty="0" smtClean="0"/>
              </a:p>
              <a:p>
                <a:pPr marL="0" indent="0" algn="ctr">
                  <a:buNone/>
                </a:pPr>
                <a:endParaRPr lang="es-CO" sz="3200" b="1" dirty="0" smtClean="0"/>
              </a:p>
              <a:p>
                <a:pPr marL="0" indent="0">
                  <a:buNone/>
                </a:pPr>
                <a:r>
                  <a:rPr lang="es-CO" sz="3200" b="1" dirty="0" smtClean="0"/>
                  <a:t>Sea A el evento de obtener al menos una cara</a:t>
                </a:r>
              </a:p>
              <a:p>
                <a:pPr marL="0" indent="0" algn="ctr">
                  <a:buNone/>
                </a:pPr>
                <a:r>
                  <a:rPr lang="es-CO" sz="3200" b="1" dirty="0" smtClean="0"/>
                  <a:t>A=</a:t>
                </a:r>
                <a14:m>
                  <m:oMath xmlns:m="http://schemas.openxmlformats.org/officeDocument/2006/math">
                    <m:d>
                      <m:dPr>
                        <m:begChr m:val="{"/>
                        <m:endChr m:val="}"/>
                        <m:ctrlPr>
                          <a:rPr lang="es-CO" sz="3200" b="1" i="1">
                            <a:latin typeface="Cambria Math" panose="02040503050406030204" pitchFamily="18" charset="0"/>
                          </a:rPr>
                        </m:ctrlPr>
                      </m:dPr>
                      <m:e>
                        <m:d>
                          <m:dPr>
                            <m:ctrlPr>
                              <a:rPr lang="es-CO" sz="3200" b="1" i="1">
                                <a:latin typeface="Cambria Math" panose="02040503050406030204" pitchFamily="18" charset="0"/>
                              </a:rPr>
                            </m:ctrlPr>
                          </m:dPr>
                          <m:e>
                            <m:r>
                              <a:rPr lang="es-CO" sz="3200" b="1" i="1">
                                <a:latin typeface="Cambria Math" panose="02040503050406030204" pitchFamily="18" charset="0"/>
                              </a:rPr>
                              <m:t>𝑪</m:t>
                            </m:r>
                            <m:r>
                              <a:rPr lang="es-CO" sz="3200" b="1" i="1">
                                <a:latin typeface="Cambria Math" panose="02040503050406030204" pitchFamily="18" charset="0"/>
                              </a:rPr>
                              <m:t>,</m:t>
                            </m:r>
                            <m:r>
                              <a:rPr lang="es-CO" sz="3200" b="1" i="1">
                                <a:latin typeface="Cambria Math" panose="02040503050406030204" pitchFamily="18" charset="0"/>
                              </a:rPr>
                              <m:t>𝑪</m:t>
                            </m:r>
                          </m:e>
                        </m:d>
                        <m:r>
                          <a:rPr lang="es-CO" sz="3200" b="1" i="1">
                            <a:latin typeface="Cambria Math" panose="02040503050406030204" pitchFamily="18" charset="0"/>
                          </a:rPr>
                          <m:t>,</m:t>
                        </m:r>
                        <m:d>
                          <m:dPr>
                            <m:ctrlPr>
                              <a:rPr lang="es-CO" sz="3200" b="1" i="1">
                                <a:latin typeface="Cambria Math" panose="02040503050406030204" pitchFamily="18" charset="0"/>
                              </a:rPr>
                            </m:ctrlPr>
                          </m:dPr>
                          <m:e>
                            <m:r>
                              <a:rPr lang="es-CO" sz="3200" b="1" i="1">
                                <a:latin typeface="Cambria Math" panose="02040503050406030204" pitchFamily="18" charset="0"/>
                              </a:rPr>
                              <m:t>𝑪</m:t>
                            </m:r>
                            <m:r>
                              <a:rPr lang="es-CO" sz="3200" b="1" i="1">
                                <a:latin typeface="Cambria Math" panose="02040503050406030204" pitchFamily="18" charset="0"/>
                              </a:rPr>
                              <m:t>,</m:t>
                            </m:r>
                            <m:r>
                              <a:rPr lang="es-CO" sz="3200" b="1" i="1">
                                <a:latin typeface="Cambria Math" panose="02040503050406030204" pitchFamily="18" charset="0"/>
                              </a:rPr>
                              <m:t>𝑺</m:t>
                            </m:r>
                          </m:e>
                        </m:d>
                        <m:r>
                          <a:rPr lang="es-CO" sz="3200" b="1" i="1">
                            <a:latin typeface="Cambria Math" panose="02040503050406030204" pitchFamily="18" charset="0"/>
                          </a:rPr>
                          <m:t>,</m:t>
                        </m:r>
                        <m:d>
                          <m:dPr>
                            <m:ctrlPr>
                              <a:rPr lang="es-CO" sz="3200" b="1" i="1">
                                <a:latin typeface="Cambria Math" panose="02040503050406030204" pitchFamily="18" charset="0"/>
                              </a:rPr>
                            </m:ctrlPr>
                          </m:dPr>
                          <m:e>
                            <m:r>
                              <a:rPr lang="es-CO" sz="3200" b="1" i="1">
                                <a:latin typeface="Cambria Math" panose="02040503050406030204" pitchFamily="18" charset="0"/>
                              </a:rPr>
                              <m:t>𝑺</m:t>
                            </m:r>
                            <m:r>
                              <a:rPr lang="es-CO" sz="3200" b="1" i="1">
                                <a:latin typeface="Cambria Math" panose="02040503050406030204" pitchFamily="18" charset="0"/>
                              </a:rPr>
                              <m:t>,</m:t>
                            </m:r>
                            <m:r>
                              <a:rPr lang="es-CO" sz="3200" b="1" i="1">
                                <a:latin typeface="Cambria Math" panose="02040503050406030204" pitchFamily="18" charset="0"/>
                              </a:rPr>
                              <m:t>𝑪</m:t>
                            </m:r>
                          </m:e>
                        </m:d>
                      </m:e>
                    </m:d>
                  </m:oMath>
                </a14:m>
                <a:endParaRPr lang="es-CO" sz="3200" b="1" dirty="0"/>
              </a:p>
              <a:p>
                <a:pPr marL="0" indent="0" algn="ctr">
                  <a:buNone/>
                </a:pPr>
                <a:endParaRPr lang="es-CO" sz="3200" b="1" dirty="0"/>
              </a:p>
            </p:txBody>
          </p:sp>
        </mc:Choice>
        <mc:Fallback>
          <p:sp>
            <p:nvSpPr>
              <p:cNvPr id="3" name="Marcador de contenido 2"/>
              <p:cNvSpPr>
                <a:spLocks noGrp="1" noRot="1" noChangeAspect="1" noMove="1" noResize="1" noEditPoints="1" noAdjustHandles="1" noChangeArrowheads="1" noChangeShapeType="1" noTextEdit="1"/>
              </p:cNvSpPr>
              <p:nvPr>
                <p:ph idx="1"/>
              </p:nvPr>
            </p:nvSpPr>
            <p:spPr>
              <a:xfrm>
                <a:off x="685801" y="2142067"/>
                <a:ext cx="8994227" cy="3649133"/>
              </a:xfrm>
              <a:blipFill>
                <a:blip r:embed="rId2"/>
                <a:stretch>
                  <a:fillRect l="-1763" t="-6177"/>
                </a:stretch>
              </a:blipFill>
            </p:spPr>
            <p:txBody>
              <a:bodyPr/>
              <a:lstStyle/>
              <a:p>
                <a:r>
                  <a:rPr lang="es-CO">
                    <a:noFill/>
                  </a:rPr>
                  <a:t> </a:t>
                </a:r>
              </a:p>
            </p:txBody>
          </p:sp>
        </mc:Fallback>
      </mc:AlternateContent>
      <p:pic>
        <p:nvPicPr>
          <p:cNvPr id="5" name="Imagen 4"/>
          <p:cNvPicPr>
            <a:picLocks noChangeAspect="1"/>
          </p:cNvPicPr>
          <p:nvPr/>
        </p:nvPicPr>
        <p:blipFill>
          <a:blip r:embed="rId3"/>
          <a:stretch>
            <a:fillRect/>
          </a:stretch>
        </p:blipFill>
        <p:spPr>
          <a:xfrm>
            <a:off x="9680028" y="2295488"/>
            <a:ext cx="1638300" cy="2790825"/>
          </a:xfrm>
          <a:prstGeom prst="rect">
            <a:avLst/>
          </a:prstGeom>
        </p:spPr>
      </p:pic>
    </p:spTree>
    <p:extLst>
      <p:ext uri="{BB962C8B-B14F-4D97-AF65-F5344CB8AC3E}">
        <p14:creationId xmlns:p14="http://schemas.microsoft.com/office/powerpoint/2010/main" val="111569286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1304</TotalTime>
  <Words>1307</Words>
  <Application>Microsoft Office PowerPoint</Application>
  <PresentationFormat>Panorámica</PresentationFormat>
  <Paragraphs>229</Paragraphs>
  <Slides>37</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37</vt:i4>
      </vt:variant>
    </vt:vector>
  </HeadingPairs>
  <TitlesOfParts>
    <vt:vector size="43" baseType="lpstr">
      <vt:lpstr>Arial</vt:lpstr>
      <vt:lpstr>Calibri</vt:lpstr>
      <vt:lpstr>Calibri Light</vt:lpstr>
      <vt:lpstr>Cambria Math</vt:lpstr>
      <vt:lpstr>Symbol</vt:lpstr>
      <vt:lpstr>Celestial</vt:lpstr>
      <vt:lpstr>Probabilidad</vt:lpstr>
      <vt:lpstr>Técnicas de conteo</vt:lpstr>
      <vt:lpstr>Permutación</vt:lpstr>
      <vt:lpstr>Presentación de PowerPoint</vt:lpstr>
      <vt:lpstr>¿Cuantas parejas se pueden obtener de la mesa?</vt:lpstr>
      <vt:lpstr>combinación</vt:lpstr>
      <vt:lpstr>¿Cuántos subconjuntos de tamaño 2 se pueden obtener de la mesa?</vt:lpstr>
      <vt:lpstr>Algunos conceptos básicos</vt:lpstr>
      <vt:lpstr>Ejemplo </vt:lpstr>
      <vt:lpstr>Probabilidad</vt:lpstr>
      <vt:lpstr>PROPIEDADES</vt:lpstr>
      <vt:lpstr>Ejemplo</vt:lpstr>
      <vt:lpstr>EJEMPLO</vt:lpstr>
      <vt:lpstr>Diagrama de ven</vt:lpstr>
      <vt:lpstr>OPERACIONES CON CONJUNTOS</vt:lpstr>
      <vt:lpstr>Unión de dos eventos a y b</vt:lpstr>
      <vt:lpstr>Intersección de a y b</vt:lpstr>
      <vt:lpstr>Eventos mutuamente excluyentes</vt:lpstr>
      <vt:lpstr>Ejemplo</vt:lpstr>
      <vt:lpstr>Para dos  eventos que no son mutuamente excluyentes </vt:lpstr>
      <vt:lpstr>Para tres eventos que no son mutuamente excluyentes </vt:lpstr>
      <vt:lpstr>Técnicas de conteo y probabilidad</vt:lpstr>
      <vt:lpstr>Presentación de PowerPoint</vt:lpstr>
      <vt:lpstr>Presentación de PowerPoint</vt:lpstr>
      <vt:lpstr>REGLA DE LA ADICIÓN EJEMPLO</vt:lpstr>
      <vt:lpstr>EJEMPLO</vt:lpstr>
      <vt:lpstr>PROBABILIDAD CONDICIONAL</vt:lpstr>
      <vt:lpstr>EJEMPLO</vt:lpstr>
      <vt:lpstr>Eventos independientes</vt:lpstr>
      <vt:lpstr>REGLA DE LA MULTIPLICACIÓN</vt:lpstr>
      <vt:lpstr>EJEMPLO</vt:lpstr>
      <vt:lpstr>REGLA DE LA PROBABILIDAD TOTAL</vt:lpstr>
      <vt:lpstr>Presentación de PowerPoint</vt:lpstr>
      <vt:lpstr>EJEMPLO</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Probabilidad</dc:title>
  <dc:creator>jhoana trochez</dc:creator>
  <cp:lastModifiedBy>Usuario de Windows</cp:lastModifiedBy>
  <cp:revision>77</cp:revision>
  <dcterms:created xsi:type="dcterms:W3CDTF">2017-09-01T20:15:39Z</dcterms:created>
  <dcterms:modified xsi:type="dcterms:W3CDTF">2020-03-17T20:58:41Z</dcterms:modified>
</cp:coreProperties>
</file>